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86" r:id="rId3"/>
    <p:sldId id="280" r:id="rId4"/>
    <p:sldId id="281" r:id="rId5"/>
    <p:sldId id="282" r:id="rId6"/>
    <p:sldId id="283" r:id="rId7"/>
    <p:sldId id="278" r:id="rId8"/>
    <p:sldId id="279" r:id="rId9"/>
    <p:sldId id="272" r:id="rId10"/>
    <p:sldId id="270" r:id="rId11"/>
    <p:sldId id="277" r:id="rId12"/>
    <p:sldId id="271" r:id="rId13"/>
    <p:sldId id="276" r:id="rId14"/>
    <p:sldId id="257" r:id="rId15"/>
    <p:sldId id="258" r:id="rId16"/>
    <p:sldId id="259" r:id="rId17"/>
    <p:sldId id="260" r:id="rId18"/>
    <p:sldId id="273" r:id="rId19"/>
    <p:sldId id="274" r:id="rId20"/>
    <p:sldId id="261" r:id="rId21"/>
    <p:sldId id="284" r:id="rId22"/>
    <p:sldId id="285" r:id="rId23"/>
    <p:sldId id="262" r:id="rId24"/>
    <p:sldId id="263" r:id="rId25"/>
    <p:sldId id="264" r:id="rId26"/>
    <p:sldId id="267" r:id="rId27"/>
    <p:sldId id="269" r:id="rId28"/>
    <p:sldId id="268" r:id="rId29"/>
    <p:sldId id="27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453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46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955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795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474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177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638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2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81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074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6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48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040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15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74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25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31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C21E13F-C917-4C28-86B6-73DB5973AEDC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08272A-B1F7-44D5-8E36-15D996EA3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8796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7240" y="1964267"/>
            <a:ext cx="10382885" cy="24214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«Отдельные аспекты государственного развития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1-ой половине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студент 1 курса магистратуры: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Арипшев Абубекир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335550" y="733505"/>
            <a:ext cx="5891630" cy="5339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85065" y="844952"/>
            <a:ext cx="6164653" cy="706056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Коллегия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иностранных дел</a:t>
            </a:r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r="9305"/>
          <a:stretch>
            <a:fillRect/>
          </a:stretch>
        </p:blipFill>
        <p:spPr>
          <a:xfrm>
            <a:off x="7164729" y="1006998"/>
            <a:ext cx="4745159" cy="4973092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685800" y="1662455"/>
            <a:ext cx="6263918" cy="4622598"/>
          </a:xfrm>
        </p:spPr>
        <p:txBody>
          <a:bodyPr>
            <a:normAutofit fontScale="92500" lnSpcReduction="10000"/>
          </a:bodyPr>
          <a:lstStyle/>
          <a:p>
            <a:pPr lvl="0" algn="just" defTabSz="914400">
              <a:lnSpc>
                <a:spcPct val="115000"/>
              </a:lnSpc>
              <a:spcAft>
                <a:spcPts val="800"/>
              </a:spcAft>
              <a:buClrTx/>
              <a:buSzTx/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ныне тому будет лет с сорок, как хан крымской по приводу одного кабардинского владельца со многими крымскими и кубанскими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войски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приходил на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Кабарду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от чего кабардинцы, загнав свои скоты в горы, сами чрез долгое время сидели в осаде в Баксане и хан, видя, что с степной стороны достать их невозможно, тайно послал большую часть войск своих в горы, чтобы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кабардинцов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оттуда утеснить, по они, кабардинцы, о том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уведав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все тесные проходы засели и, чрез некоторые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крымцов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кубанцов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горы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впустя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камением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 проходы заметали.</a:t>
            </a:r>
            <a:endParaRPr lang="ru-RU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115000"/>
              </a:lnSpc>
              <a:spcAft>
                <a:spcPts val="800"/>
              </a:spcAft>
              <a:buClrTx/>
              <a:buSzTx/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1748 г. май. — Описание кабардинского народа, хранящееся е материалах Коллегии иностранных дел, со сведениями из истории кабардинского народа, о его международных связях и этнографических особенностях</a:t>
            </a:r>
            <a:endParaRPr lang="ru-RU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201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8398" y="335666"/>
            <a:ext cx="6164653" cy="917293"/>
          </a:xfrm>
        </p:spPr>
        <p:txBody>
          <a:bodyPr/>
          <a:lstStyle/>
          <a:p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Фредерик </a:t>
            </a:r>
            <a:r>
              <a:rPr lang="ru-RU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Дюбуа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 </a:t>
            </a:r>
            <a:r>
              <a:rPr lang="ru-RU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Монпере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1" r="10611"/>
          <a:stretch>
            <a:fillRect/>
          </a:stretch>
        </p:blipFill>
        <p:spPr>
          <a:xfrm>
            <a:off x="7348165" y="682907"/>
            <a:ext cx="3874176" cy="539862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5800" y="1446836"/>
            <a:ext cx="6257251" cy="4791918"/>
          </a:xfrm>
        </p:spPr>
        <p:txBody>
          <a:bodyPr>
            <a:normAutofit fontScale="92500" lnSpcReduction="10000"/>
          </a:bodyPr>
          <a:lstStyle/>
          <a:p>
            <a:pPr lvl="0" algn="just" defTabSz="914400">
              <a:spcAft>
                <a:spcPts val="800"/>
              </a:spcAft>
              <a:buClrTx/>
              <a:buSzTx/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...Хан решил наказать их (кабардинцев за это и с согласия Порты поставил на ноги в 1705 г. (1708) войско татар в 100 000 человек и отправился к горам Бештау. Черкесы приготовились их встретить, но, чувствуя, что сила не на их стороне, решили прибегнуть к хитрости. Татары расположились лагерем у подножия высокой горы, на равнине, узкой и длинной; палатки хана и начальников были раскинуты у самой горы. Черкесы отступили в глубь гор, охватывающих реку Баксан; там они построили в наиболее узких местах ущелья 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каменные укрепления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которые и сейчас называются 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Крымской стеной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Так как черкесы не хотели вступать в открытый бой, татары довольствовались тем, что мародерствовали, рыская по всем направлениям. </a:t>
            </a:r>
          </a:p>
          <a:p>
            <a:pPr lvl="0" algn="just" defTabSz="914400">
              <a:spcAft>
                <a:spcPts val="800"/>
              </a:spcAft>
              <a:buClrTx/>
              <a:buSzTx/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Фредерик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Дюбуа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Монпере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Путешествие вокруг Кавказа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383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04" y="326984"/>
            <a:ext cx="6164653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Генрих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Юлиус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Клапрот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r="1538"/>
          <a:stretch>
            <a:fillRect/>
          </a:stretch>
        </p:blipFill>
        <p:spPr>
          <a:xfrm>
            <a:off x="7488821" y="729205"/>
            <a:ext cx="3814544" cy="5315524"/>
          </a:xfrm>
        </p:spPr>
      </p:pic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546903" y="2118167"/>
            <a:ext cx="6164653" cy="18288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1729 г. братья хана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Менгли-Герея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имени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Бахти-Герей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Султан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Мурад-Герей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Султан, вступили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мощной армией,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покорить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живущих здесь черкесов. Последние бежали в горы и закрепились в узких ущельях за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каменными стенами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все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называются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Крымскими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Клапрот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Г.-Ю . Указ. соч. С. 44, 45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83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373" y="778397"/>
            <a:ext cx="6164653" cy="737886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Петр-Симон Паллас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r="7460"/>
          <a:stretch>
            <a:fillRect/>
          </a:stretch>
        </p:blipFill>
        <p:spPr>
          <a:xfrm>
            <a:off x="7382882" y="614403"/>
            <a:ext cx="3885233" cy="5416007"/>
          </a:xfrm>
        </p:spPr>
      </p:pic>
      <p:sp>
        <p:nvSpPr>
          <p:cNvPr id="5" name="Прямоугольник 4"/>
          <p:cNvSpPr/>
          <p:nvPr/>
        </p:nvSpPr>
        <p:spPr>
          <a:xfrm>
            <a:off x="288093" y="2048014"/>
            <a:ext cx="6469761" cy="4257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семнадцатом столетии (кабардинцы) опять находились под крымским владычеством, а в начале XVIII столетия, когда они хотели освободиться из-под этого ига, крымский хан проник до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Кабарды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Однако черкесы бежали в горы у Баксана и забаррикадировались в узких ущельях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каменными стенами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которые еще до сего времени называются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крымскими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Петр-Симон Паллас. Заметки о путешествиях в южные наместничества Российского государства в 1793 и 1794 гг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800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608500" cy="119786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1793—1794. П. С. Паллас. Замечания о поездке в южные губернаторства Российской империи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№ 2 из Паллас, П.С. Наблюдения, сделанные во время путешествия по южным наместничествам Русского государства в 1793 и 1794 годах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" b="4685"/>
          <a:stretch>
            <a:fillRect/>
          </a:stretch>
        </p:blipFill>
        <p:spPr>
          <a:xfrm>
            <a:off x="373407" y="1508760"/>
            <a:ext cx="11541262" cy="5056632"/>
          </a:xfrm>
        </p:spPr>
      </p:pic>
    </p:spTree>
    <p:extLst>
      <p:ext uri="{BB962C8B-B14F-4D97-AF65-F5344CB8AC3E}">
        <p14:creationId xmlns:p14="http://schemas.microsoft.com/office/powerpoint/2010/main" val="1342619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456434" cy="4114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Пшиков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r="7712"/>
          <a:stretch>
            <a:fillRect/>
          </a:stretch>
        </p:blipFill>
        <p:spPr>
          <a:xfrm>
            <a:off x="4551871" y="457200"/>
            <a:ext cx="7145114" cy="5641847"/>
          </a:xfrm>
        </p:spPr>
      </p:pic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777240" y="941831"/>
            <a:ext cx="3456433" cy="515721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Начавшееся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них в 1724 г. наступление было усилено в последующем. С 1725 г.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баксанцы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«сидели в осаде на Баксане реке 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Пшикове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урочище». В апреле того года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Баксанская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партия прекратила сопротивление. При этом нужно отметить, что ставка кабардинских князей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Пшиков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была взята штурмом.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Сокуров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В.Н. Внешнеполитическое положение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последней четверти XVII – первой четверти XVIII вв.: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Автореф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… канд.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 М., 1977. 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39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036" y="603504"/>
            <a:ext cx="2909252" cy="5257546"/>
          </a:xfrm>
        </p:spPr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 b="461"/>
          <a:stretch>
            <a:fillRect/>
          </a:stretch>
        </p:blipFill>
        <p:spPr>
          <a:xfrm>
            <a:off x="3719994" y="274067"/>
            <a:ext cx="8083450" cy="6382766"/>
          </a:xfrm>
        </p:spPr>
      </p:pic>
      <p:sp>
        <p:nvSpPr>
          <p:cNvPr id="3" name="Прямоугольник 2"/>
          <p:cNvSpPr/>
          <p:nvPr/>
        </p:nvSpPr>
        <p:spPr>
          <a:xfrm>
            <a:off x="84656" y="603504"/>
            <a:ext cx="3816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Ланд-карта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Чичагова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от 1744 года</a:t>
            </a:r>
            <a:endParaRPr lang="ru-RU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656" y="1200952"/>
            <a:ext cx="363533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объяснения, данного в коллегии иностранных дел узденями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Умаром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Минкишиевым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Мамботом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Усейном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Аджакаевым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кабардинской ланд-карте, составленной в 1744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ландкарте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1753 г. ноября 5-го в Коллегии иностранный дел,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кизлярских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нерегулярных войск ротмистр Александр Киреев и чрез него и генерал майора князя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Эльмурзы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Черкасского уздени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Минкишиев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Мамбет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Усейн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Аджакаев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 изъяснение кабардинской ланд-карты, сочиненной в 1744-го года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спрашиваны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сказали:</a:t>
            </a:r>
          </a:p>
        </p:txBody>
      </p:sp>
    </p:spTree>
    <p:extLst>
      <p:ext uri="{BB962C8B-B14F-4D97-AF65-F5344CB8AC3E}">
        <p14:creationId xmlns:p14="http://schemas.microsoft.com/office/powerpoint/2010/main" val="3066772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r="9241"/>
          <a:stretch>
            <a:fillRect/>
          </a:stretch>
        </p:blipFill>
        <p:spPr>
          <a:xfrm>
            <a:off x="4241756" y="484633"/>
            <a:ext cx="7561688" cy="5970778"/>
          </a:xfrm>
        </p:spPr>
      </p:pic>
      <p:sp>
        <p:nvSpPr>
          <p:cNvPr id="3" name="Прямоугольник 2"/>
          <p:cNvSpPr/>
          <p:nvPr/>
        </p:nvSpPr>
        <p:spPr>
          <a:xfrm>
            <a:off x="137160" y="394692"/>
            <a:ext cx="410459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Два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двора владельца Магомеда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Коргокина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Баксане, внутри каменной стены.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Двор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владельца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Исламова на Баксане внутри каменной стены.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Двор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владельца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Атажукина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Баксане внутри каменной стены.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Две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Ерашты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Кунач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Баксане, за каменною стеною, владельца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Атажукина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12.Деревня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Дюмен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Баксане, за стеною ж, владельца Магомеда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Коргокина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АВПР, ф.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Дела, 1753 г., д.12,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20-25. Подлинник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Думанов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Х.М. Территория и расселение кабардинцев и балкарцев в XVIII – начале XX веков.</a:t>
            </a:r>
          </a:p>
        </p:txBody>
      </p:sp>
    </p:spTree>
    <p:extLst>
      <p:ext uri="{BB962C8B-B14F-4D97-AF65-F5344CB8AC3E}">
        <p14:creationId xmlns:p14="http://schemas.microsoft.com/office/powerpoint/2010/main" val="4283930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782" y="228599"/>
            <a:ext cx="5576105" cy="1299258"/>
          </a:xfrm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Пшикова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от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Магомета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Атажукина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" b="704"/>
          <a:stretch>
            <a:fillRect/>
          </a:stretch>
        </p:blipFill>
        <p:spPr>
          <a:xfrm>
            <a:off x="7220338" y="370391"/>
            <a:ext cx="4551497" cy="5937873"/>
          </a:xfrm>
          <a:prstGeom prst="roundRect">
            <a:avLst>
              <a:gd name="adj" fmla="val 14961"/>
            </a:avLst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6689" y="1527857"/>
            <a:ext cx="6632293" cy="496554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Большой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земли и угодья к севу хлеба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протчаго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гораздо Меньшей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более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лутче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для обороны от неприятелей Большая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весьма крепче, понеже по обеим сторонам реки Баксана, по берегам,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превысокия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каменныя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горы, на которых и жилища свои они имеют по обеим сторонам реки Баксана. А за теми горами по обе стороны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ниских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местах поселены деревни, где подлой народ хлеб сеют. А во время неприятельского нападения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 деревень и подлой народ,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деревни, уходят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вышеписанные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 горы. А на те горы проезжих дорог на каждом берегу по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!, которыми по нужде в одну телегу проехать возможно; и никаким бы образом их неприятели достать не могли, ежели б у них пушки были. И того ради они, владельцы, о 20 пушках просят.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КРО. Т. 2. С. 61.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1732 г. марта 7. — Протокол расспроса кабардинского посла Магомета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Атажукина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Коллегии иностранных дел о Большой и Малой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510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585216" y="548640"/>
            <a:ext cx="5434584" cy="562832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х кабардинцам, ежели такой татарской поход совершенно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возпоследует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можешь ты послать от себя со утверждением, чтоб они крепко держались И оборонялись, обещая им, что не токмо от себя к ним некоторое число войска ты в помощь пришлешь, но и сам с войском к границам пойдешь, дабы ради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лутчаго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защищения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близости быть, и можешь ты им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такожде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естьли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им нужда в том есть, нескольким числом пороху и свинцу, и двумя или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тремя пушками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вспомощи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 ежели из оных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владельцов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кабардинских, ради сильного на них наступления, кто похочет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ретироватца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 крепости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святаго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Креста, то можешь их принять.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АВПР, ф.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дела, 1730-1733 г., д. 1,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10-14. 1731 г. сентября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тебе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вышеи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 упомянутом отправленном указе велено прямо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команду послать и по их иногда требованию порохом, свинцом и пушками их снабдить, и по всякой возможности их, кабардинских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владельцов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защищать и до разорения не допускать, как о том пространнее в том отправленном е. и. в. указе к тебе писано, которой и ныне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подтверждаетца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дабы ты чинил во всем по оному и по тамошнему состоянию смотря.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АВПР, ф.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дела, 1730-1733 г.. д. 7,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15-16. 1731 г. ноября 17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190488" y="548640"/>
            <a:ext cx="5163312" cy="562832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что они, владельцы, просят, чтоб для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защинения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их войска российские и особливо донские казаки,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 и пушки с принадлежащими к ним людьми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каждом году чрез все лето безвыходно были, и того чинить нужды никакой не видится. Особливо же от содержания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российских войск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артилерии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великой и напрасной казне е. и. в. убыток, а наипаче войску изнурение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произойтить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может, понеже как они, владельцы,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прошедшаго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году ген.-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маеору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Еропкину на вопрос его объявили, так и присланной ныне сюда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Махомет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-бек министрам е. и. в. подтвердил, что они войск российских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своем провианте содержать не могут. А от крепости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Святаго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Креста оной провиант туда возить весьма трудно и почитай и невозможно.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АВПР, ф.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дела, 1731-1732 г., д. 2,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214-218. 1732 г. июля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98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Кабарда</a:t>
            </a:r>
            <a:r>
              <a:rPr lang="ru-RU" dirty="0" smtClean="0"/>
              <a:t> на 1720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8867" y="2065867"/>
            <a:ext cx="4672646" cy="3856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Большая </a:t>
            </a:r>
            <a:r>
              <a:rPr lang="ru-RU" dirty="0" err="1" smtClean="0"/>
              <a:t>Кабарда</a:t>
            </a:r>
            <a:endParaRPr lang="ru-RU" dirty="0" smtClean="0"/>
          </a:p>
          <a:p>
            <a:r>
              <a:rPr lang="ru-RU" dirty="0" err="1" smtClean="0"/>
              <a:t>Баксанская</a:t>
            </a:r>
            <a:r>
              <a:rPr lang="ru-RU" dirty="0" smtClean="0"/>
              <a:t> партия</a:t>
            </a:r>
          </a:p>
          <a:p>
            <a:pPr lvl="1"/>
            <a:r>
              <a:rPr lang="ru-RU" dirty="0" err="1" smtClean="0"/>
              <a:t>Атажукинский</a:t>
            </a:r>
            <a:r>
              <a:rPr lang="ru-RU" dirty="0" smtClean="0"/>
              <a:t> </a:t>
            </a:r>
            <a:r>
              <a:rPr lang="ru-RU" dirty="0" smtClean="0"/>
              <a:t>удел</a:t>
            </a:r>
          </a:p>
          <a:p>
            <a:pPr lvl="1"/>
            <a:r>
              <a:rPr lang="ru-RU" dirty="0" err="1" smtClean="0"/>
              <a:t>Мисостовский</a:t>
            </a:r>
            <a:r>
              <a:rPr lang="ru-RU" dirty="0" smtClean="0"/>
              <a:t> удел</a:t>
            </a:r>
          </a:p>
          <a:p>
            <a:r>
              <a:rPr lang="ru-RU" dirty="0" err="1" smtClean="0"/>
              <a:t>Кашхатауская</a:t>
            </a:r>
            <a:r>
              <a:rPr lang="ru-RU" dirty="0" smtClean="0"/>
              <a:t> партия</a:t>
            </a:r>
          </a:p>
          <a:p>
            <a:pPr lvl="1"/>
            <a:r>
              <a:rPr lang="ru-RU" dirty="0" err="1" smtClean="0"/>
              <a:t>Кайтукинский</a:t>
            </a:r>
            <a:r>
              <a:rPr lang="ru-RU" dirty="0" smtClean="0"/>
              <a:t> удел  </a:t>
            </a:r>
          </a:p>
          <a:p>
            <a:pPr lvl="1"/>
            <a:r>
              <a:rPr lang="ru-RU" dirty="0" smtClean="0"/>
              <a:t>Бекмурзинский удел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71032" y="2618634"/>
            <a:ext cx="5230368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Aft>
                <a:spcPts val="1000"/>
              </a:spcAft>
              <a:buClr>
                <a:prstClr val="white"/>
              </a:buClr>
              <a:buSzPct val="100000"/>
            </a:pPr>
            <a:r>
              <a:rPr lang="ru-RU" dirty="0">
                <a:solidFill>
                  <a:prstClr val="white"/>
                </a:solidFill>
              </a:rPr>
              <a:t>Малая </a:t>
            </a:r>
            <a:r>
              <a:rPr lang="ru-RU" dirty="0" err="1">
                <a:solidFill>
                  <a:prstClr val="white"/>
                </a:solidFill>
              </a:rPr>
              <a:t>Кабарда</a:t>
            </a:r>
            <a:r>
              <a:rPr lang="ru-RU" dirty="0">
                <a:solidFill>
                  <a:prstClr val="white"/>
                </a:solidFill>
              </a:rPr>
              <a:t> </a:t>
            </a:r>
          </a:p>
          <a:p>
            <a:pPr marL="742950" lvl="1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ru-RU" sz="1600" dirty="0" err="1" smtClean="0">
                <a:solidFill>
                  <a:prstClr val="white"/>
                </a:solidFill>
              </a:rPr>
              <a:t>Таусултановский</a:t>
            </a:r>
            <a:r>
              <a:rPr lang="ru-RU" sz="1600" dirty="0" smtClean="0">
                <a:solidFill>
                  <a:prstClr val="white"/>
                </a:solidFill>
              </a:rPr>
              <a:t> удел</a:t>
            </a:r>
            <a:endParaRPr lang="ru-RU" sz="1600" dirty="0">
              <a:solidFill>
                <a:prstClr val="white"/>
              </a:solidFill>
            </a:endParaRPr>
          </a:p>
          <a:p>
            <a:pPr marL="742950" lvl="1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ru-RU" sz="1600" dirty="0" err="1" smtClean="0">
                <a:solidFill>
                  <a:prstClr val="white"/>
                </a:solidFill>
              </a:rPr>
              <a:t>Мударовский</a:t>
            </a:r>
            <a:r>
              <a:rPr lang="ru-RU" sz="1600" dirty="0" smtClean="0">
                <a:solidFill>
                  <a:prstClr val="white"/>
                </a:solidFill>
              </a:rPr>
              <a:t> удел</a:t>
            </a:r>
            <a:endParaRPr lang="ru-RU" sz="1600" dirty="0">
              <a:solidFill>
                <a:prstClr val="white"/>
              </a:solidFill>
            </a:endParaRPr>
          </a:p>
          <a:p>
            <a:pPr marL="742950" lvl="1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ru-RU" sz="1600" dirty="0" err="1" smtClean="0">
                <a:solidFill>
                  <a:prstClr val="white"/>
                </a:solidFill>
              </a:rPr>
              <a:t>Ахловский</a:t>
            </a:r>
            <a:r>
              <a:rPr lang="ru-RU" sz="1600" dirty="0" smtClean="0">
                <a:solidFill>
                  <a:prstClr val="white"/>
                </a:solidFill>
              </a:rPr>
              <a:t> удел</a:t>
            </a: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71032" y="4247070"/>
            <a:ext cx="6096000" cy="14927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>
              <a:spcAft>
                <a:spcPts val="1000"/>
              </a:spcAft>
              <a:buClr>
                <a:prstClr val="white"/>
              </a:buClr>
              <a:buSzPct val="100000"/>
            </a:pPr>
            <a:r>
              <a:rPr lang="ru-RU" dirty="0" err="1" smtClean="0">
                <a:solidFill>
                  <a:prstClr val="white"/>
                </a:solidFill>
              </a:rPr>
              <a:t>Тлекотлешские</a:t>
            </a:r>
            <a:r>
              <a:rPr lang="ru-RU" dirty="0" smtClean="0">
                <a:solidFill>
                  <a:prstClr val="white"/>
                </a:solidFill>
              </a:rPr>
              <a:t> уделы</a:t>
            </a:r>
            <a:endParaRPr lang="ru-RU" dirty="0">
              <a:solidFill>
                <a:prstClr val="white"/>
              </a:solidFill>
            </a:endParaRPr>
          </a:p>
          <a:p>
            <a:pPr marL="742950" lvl="1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ru-RU" sz="1600" dirty="0" err="1" smtClean="0">
                <a:solidFill>
                  <a:prstClr val="white"/>
                </a:solidFill>
              </a:rPr>
              <a:t>Куденетовых</a:t>
            </a:r>
            <a:endParaRPr lang="ru-RU" sz="1600" dirty="0">
              <a:solidFill>
                <a:prstClr val="white"/>
              </a:solidFill>
            </a:endParaRPr>
          </a:p>
          <a:p>
            <a:pPr marL="742950" lvl="1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ru-RU" sz="1600" dirty="0" err="1" smtClean="0">
                <a:solidFill>
                  <a:prstClr val="white"/>
                </a:solidFill>
              </a:rPr>
              <a:t>Тамбиевых</a:t>
            </a:r>
            <a:endParaRPr lang="ru-RU" sz="1600" dirty="0">
              <a:solidFill>
                <a:prstClr val="white"/>
              </a:solidFill>
            </a:endParaRPr>
          </a:p>
          <a:p>
            <a:pPr marL="742950" lvl="1" indent="-285750" defTabSz="457200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ru-RU" sz="1600" dirty="0" err="1" smtClean="0">
                <a:solidFill>
                  <a:prstClr val="white"/>
                </a:solidFill>
              </a:rPr>
              <a:t>Анзоровых</a:t>
            </a:r>
            <a:endParaRPr lang="ru-RU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97" y="415834"/>
            <a:ext cx="6590063" cy="29843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96" y="3469077"/>
            <a:ext cx="6590064" cy="3130280"/>
          </a:xfrm>
          <a:prstGeom prst="rect">
            <a:avLst/>
          </a:prstGeom>
        </p:spPr>
      </p:pic>
      <p:sp>
        <p:nvSpPr>
          <p:cNvPr id="13" name="Текст 11"/>
          <p:cNvSpPr>
            <a:spLocks noGrp="1"/>
          </p:cNvSpPr>
          <p:nvPr>
            <p:ph type="body" sz="half" idx="2"/>
          </p:nvPr>
        </p:nvSpPr>
        <p:spPr>
          <a:xfrm>
            <a:off x="7214616" y="415835"/>
            <a:ext cx="4416552" cy="618352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от гор до реки составляет 440 метров.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991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825" y="335280"/>
            <a:ext cx="10131425" cy="1456267"/>
          </a:xfrm>
        </p:spPr>
        <p:txBody>
          <a:bodyPr>
            <a:normAutofit/>
          </a:bodyPr>
          <a:lstStyle/>
          <a:p>
            <a:r>
              <a:rPr lang="ru-RU" dirty="0" err="1"/>
              <a:t>Баксанская</a:t>
            </a:r>
            <a:r>
              <a:rPr lang="ru-RU" dirty="0"/>
              <a:t> битва (Битва у «крымских стен») </a:t>
            </a:r>
            <a:r>
              <a:rPr lang="ru-RU" dirty="0" smtClean="0"/>
              <a:t>—26-28 </a:t>
            </a:r>
            <a:r>
              <a:rPr lang="ru-RU" dirty="0"/>
              <a:t>апреля 1729 </a:t>
            </a:r>
            <a:r>
              <a:rPr lang="ru-RU" dirty="0" smtClean="0"/>
              <a:t>года.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1" y="1965961"/>
            <a:ext cx="10698479" cy="4187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Они поставили 60 крытых телег (* </a:t>
            </a:r>
            <a:r>
              <a:rPr lang="ru-RU" dirty="0" err="1"/>
              <a:t>kibitka</a:t>
            </a:r>
            <a:r>
              <a:rPr lang="ru-RU" dirty="0"/>
              <a:t>) с четырьмя мужчинами, «подготовленными к войне» (</a:t>
            </a:r>
            <a:r>
              <a:rPr lang="ru-RU" dirty="0" err="1"/>
              <a:t>Нав</a:t>
            </a:r>
            <a:r>
              <a:rPr lang="ru-RU" dirty="0"/>
              <a:t>. 4:13) и вооруженными винтовками в каждой крытой повозке. Каждой тележкой управляли двое вооруженных людей. </a:t>
            </a:r>
            <a:r>
              <a:rPr lang="ru-RU" dirty="0" err="1"/>
              <a:t>Мурад</a:t>
            </a:r>
            <a:r>
              <a:rPr lang="ru-RU" dirty="0"/>
              <a:t>-Гирей Султан сказал своему брату </a:t>
            </a:r>
            <a:r>
              <a:rPr lang="ru-RU" dirty="0" err="1"/>
              <a:t>Бахти</a:t>
            </a:r>
            <a:r>
              <a:rPr lang="ru-RU" dirty="0"/>
              <a:t>-Гирей: «Я вижу повозки и погонщики их странно одеты, и« вид их лица свидетельствует против них »(</a:t>
            </a:r>
            <a:r>
              <a:rPr lang="ru-RU" dirty="0" err="1"/>
              <a:t>Ис</a:t>
            </a:r>
            <a:r>
              <a:rPr lang="ru-RU" dirty="0"/>
              <a:t>. 3: 9), что« они выступают на войну »(после 1 Царств 20:18), и если «они выйдут за миром» (после 3 Царств 20:18), они не вышли бы вооруженные с оружием. </a:t>
            </a:r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И было, когда они все еще шли и говорили, что вот »(4Цар. 2:11),« стреляли из своих винтовок »(2Цар 11:24) в армию Султана </a:t>
            </a:r>
            <a:r>
              <a:rPr lang="ru-RU" dirty="0" err="1"/>
              <a:t>Бахти-Гирея</a:t>
            </a:r>
            <a:r>
              <a:rPr lang="ru-RU" dirty="0"/>
              <a:t>, когда« простирались вечерние тени »(</a:t>
            </a:r>
            <a:r>
              <a:rPr lang="ru-RU" dirty="0" err="1"/>
              <a:t>Иер</a:t>
            </a:r>
            <a:r>
              <a:rPr lang="ru-RU" dirty="0"/>
              <a:t>. 6: 4),« и было там была великая бойня »(2Цар 18: 7),« и многие были побеждены и ранены »(Судей 9:40)« и поразили их при падении »(</a:t>
            </a:r>
            <a:r>
              <a:rPr lang="ru-RU" dirty="0" err="1"/>
              <a:t>Нав</a:t>
            </a:r>
            <a:r>
              <a:rPr lang="ru-RU" dirty="0"/>
              <a:t>. 7: 5),« и было в то время » (3Цар 18:45), люди идут им на помощь, (донские) казаки, и они одеты в странные одежды, как у черкесов, стреляют в них из ружей, «и убивают их великой бойней» (1Цар. 19: 8) и «вот, битва он был впереди и сзади »(2 Пар 13:14),« и было при вечернем приливе »(2 Царств 11: 2), что все его войско рассыпалось от него; большинство из них погибло в бою.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105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209" y="112099"/>
            <a:ext cx="11183111" cy="347234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 войну прибыло 60 крытых телег с четырьмя вооружёнными ружьями мужчинами в каждой крытой повозке. Каждой телегой управляли двое вооруженных людей. </a:t>
            </a:r>
            <a:r>
              <a:rPr lang="ru-RU" dirty="0" err="1"/>
              <a:t>Мурад</a:t>
            </a:r>
            <a:r>
              <a:rPr lang="ru-RU" dirty="0"/>
              <a:t>-Гирей Султан сказал своему брату </a:t>
            </a:r>
            <a:r>
              <a:rPr lang="ru-RU" dirty="0" err="1"/>
              <a:t>Бахти</a:t>
            </a:r>
            <a:r>
              <a:rPr lang="ru-RU" dirty="0"/>
              <a:t>-Гирею: «Я вижу повозки и погонщики их странно одеты, они прибыли воевать против нас, но также возможно они с мирными намерениями».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Когда </a:t>
            </a:r>
            <a:r>
              <a:rPr lang="ru-RU" dirty="0"/>
              <a:t>они еще разговаривали, внезапно, прибывшие открыли стрельбу из своих винтовок по армии Султана </a:t>
            </a:r>
            <a:r>
              <a:rPr lang="ru-RU" dirty="0" err="1"/>
              <a:t>Бахти-Гирея</a:t>
            </a:r>
            <a:r>
              <a:rPr lang="ru-RU" dirty="0"/>
              <a:t>. Стрельба из ружей началась на закате, защитники из-за стен также открыли стрельбу, вышли и вступили в битву. </a:t>
            </a:r>
            <a:r>
              <a:rPr lang="ru-RU" dirty="0" err="1"/>
              <a:t>Крымцы</a:t>
            </a:r>
            <a:r>
              <a:rPr lang="ru-RU" dirty="0"/>
              <a:t> отступали, теряя многих убитыми и ранеными под стенами и на склонах. К сумеркам на помощь подоспели Донские казаки, одетые как черкесы, они открыли стрельбу из ружей и вступили в бой. Войско </a:t>
            </a:r>
            <a:r>
              <a:rPr lang="ru-RU" dirty="0" err="1"/>
              <a:t>Бахти-Гирея</a:t>
            </a:r>
            <a:r>
              <a:rPr lang="ru-RU" dirty="0"/>
              <a:t> оказалось атакованным с двух сторон и к ночи уже рассыпалось. Большинство погибло в бою.</a:t>
            </a:r>
          </a:p>
        </p:txBody>
      </p:sp>
    </p:spTree>
    <p:extLst>
      <p:ext uri="{BB962C8B-B14F-4D97-AF65-F5344CB8AC3E}">
        <p14:creationId xmlns:p14="http://schemas.microsoft.com/office/powerpoint/2010/main" val="4194780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9" r="21209"/>
          <a:stretch>
            <a:fillRect/>
          </a:stretch>
        </p:blipFill>
        <p:spPr>
          <a:xfrm>
            <a:off x="5183187" y="457201"/>
            <a:ext cx="6843703" cy="54038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5780" y="886967"/>
            <a:ext cx="4152836" cy="497408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Стена начинается на координатах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43°31'40.2"N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43°11'01.3"E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оканчивается на координатах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43°31'35.8"N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43°11'16.3"E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сохранившейся части основания 196 метров.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97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748" y="3118104"/>
            <a:ext cx="3741356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стеной находится ровная вытянутая местность. Площадь этой местности 36 гектаров.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9" r="9539"/>
          <a:stretch>
            <a:fillRect/>
          </a:stretch>
        </p:blipFill>
        <p:spPr>
          <a:xfrm>
            <a:off x="4416552" y="457200"/>
            <a:ext cx="7518899" cy="5936991"/>
          </a:xfrm>
        </p:spPr>
      </p:pic>
    </p:spTree>
    <p:extLst>
      <p:ext uri="{BB962C8B-B14F-4D97-AF65-F5344CB8AC3E}">
        <p14:creationId xmlns:p14="http://schemas.microsoft.com/office/powerpoint/2010/main" val="413603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523" y="429768"/>
            <a:ext cx="3392835" cy="161848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стены составляет 85 см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" b="1579"/>
          <a:stretch>
            <a:fillRect/>
          </a:stretch>
        </p:blipFill>
        <p:spPr>
          <a:xfrm>
            <a:off x="5185156" y="155448"/>
            <a:ext cx="3417888" cy="661987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90" y="155448"/>
            <a:ext cx="3309937" cy="66198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23" y="2251541"/>
            <a:ext cx="3392835" cy="45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65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r="18339"/>
          <a:stretch>
            <a:fillRect/>
          </a:stretch>
        </p:blipFill>
        <p:spPr>
          <a:xfrm>
            <a:off x="1885950" y="144785"/>
            <a:ext cx="8189277" cy="6466327"/>
          </a:xfrm>
        </p:spPr>
      </p:pic>
    </p:spTree>
    <p:extLst>
      <p:ext uri="{BB962C8B-B14F-4D97-AF65-F5344CB8AC3E}">
        <p14:creationId xmlns:p14="http://schemas.microsoft.com/office/powerpoint/2010/main" val="3465751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2602" y="274320"/>
            <a:ext cx="9218612" cy="6766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Предполагаемая высота «крымских стен», по аналогии с высотой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Черекского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городка» - 1.78 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168" y="950976"/>
            <a:ext cx="11593435" cy="534565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кабардинских князей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Асланбека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Кайтукина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Татархана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Бекова и других Астраханскому губернатору А.П. Волынскому с сообщением о разорении их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крымцами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просьбой срочно оказать военную помощь</a:t>
            </a:r>
          </a:p>
          <a:p>
            <a:pPr algn="just"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Послан сентября … дня.</a:t>
            </a:r>
          </a:p>
          <a:p>
            <a:pPr algn="just"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Кабардинские князья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Асланбек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Катуков,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Татархан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Беков з братьями.</a:t>
            </a:r>
          </a:p>
          <a:p>
            <a:pPr algn="just"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нынешнем году августа … дня получил (от – Ред.) царского величества к себе его царских лист, а в нем написано его царская к нам милость и жалованье за наши службы, что ходили по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Чечен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прислано к нам з губернатором нашим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Артемьем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Петровичем.</a:t>
            </a:r>
          </a:p>
          <a:p>
            <a:pPr algn="just"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 благородию твоему доносим о крымской и о кубанской рати. Крымского хана сын малой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Салтан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пришел к нам в Большую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встал в урочище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Ипшикова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наши были дворы и кабаки, а нас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оттоля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выгнал, и мы боясь его,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Салтана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зделали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крепость,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обрубили городок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бревенной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мерою в десять четвертей аршина высоты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живем самою нуждою,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побираемая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 у друга, меж собою, хлебом и другою нуждою, также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безкормицею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скота, понеже выгнать стало негде.</a:t>
            </a:r>
          </a:p>
          <a:p>
            <a:pPr algn="just"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Просим вашего благородия не оставь нас по царской милости, что вашей милости было о нас приказано, а мы на твое благородие вовсе надежны и платить будем тем же.</a:t>
            </a:r>
          </a:p>
          <a:p>
            <a:pPr algn="just"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благородию твоему известно буди, которой у нас хлеб был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посеен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мало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Салтаном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хлеба снять не дал,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и сено покосить не дал же, и в том нам есть великая и самая нужда и голь скоту.</a:t>
            </a:r>
          </a:p>
          <a:p>
            <a:pPr algn="just"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мы за его царское величество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неразб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Ред.) и умирать против врагов наших до самой крови.</a:t>
            </a:r>
          </a:p>
          <a:p>
            <a:pPr algn="just"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Просим у тебя, пришли к нам по царской пресветлой милости войск в … числе донских казаков и калмык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неразб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Ред.), или ваше благородие благоволишь по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разсмотрению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свое что вскоре, хотя с Терка…</a:t>
            </a:r>
          </a:p>
          <a:p>
            <a:pPr algn="just"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чтоб войска прислать немало в скорые числе, понеже сидим в осаде, с трех сторон войска, а мы все в середках сидим.</a:t>
            </a:r>
          </a:p>
          <a:p>
            <a:pPr algn="just"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просим у тебя, послали мы от себя узденя своего осоку … его благородия с сими письмами данным письмо губернатору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Артемью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Петровичу, буде он в Астрахани,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благовели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его превосходительству вручить, ежели его в Астрахани нет. И ты изволь послать на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неразб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Ред.) до его превосходительства, понеже есть в нем самая нужда, крайняя нужда…</a:t>
            </a:r>
          </a:p>
          <a:p>
            <a:pPr algn="just">
              <a:spcBef>
                <a:spcPts val="0"/>
              </a:spcBef>
            </a:pP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Асланбек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Катуков,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Татархан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Бекмурзин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сего … сентября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АВПРИ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Ф. 115. Кабардинские дела. 1720 г. Д. 1. Л. 37–38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1720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год. Октября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73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63957"/>
            <a:ext cx="10515600" cy="3663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46888" y="649224"/>
            <a:ext cx="11585448" cy="5943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Сокуров В.Н. Внешнеполитическое положение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последней четверти XVII – первой четверти XVIII вв.: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Автореф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… канд.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 М., 1977. 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pPr>
              <a:spcBef>
                <a:spcPts val="0"/>
              </a:spcBef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Алоев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 Х.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Баксанская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битва 26-28 апреля 1729 года: Военно-политические предпосылки и условия успешного отражения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крымской агрессии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Фидарова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 З. Противоборство феодальных группировок и его влияние на упадок самостоятельности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(1720 - 1757 гг.) // Известия вузов. Северо-Кавказский регион. Серия: Общественные науки. 2007. №S2.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1793—1794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П. С. Паллас. Замечания о поездке в южные губернаторства Российской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империи.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Наблюдения, сделанные во время путешествия по южным наместничествам Русского государства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1793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1794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годах.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 же.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Фредерик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Дюбуа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Монпере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Путешествие вокруг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Кавказа</a:t>
            </a:r>
          </a:p>
          <a:p>
            <a:pPr>
              <a:spcBef>
                <a:spcPts val="0"/>
              </a:spcBef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Клапрот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Г.-Ю . Указ. соч. С. 44,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и расселение кабардинцев и балкарцев в XVIII - начале ХХ в. Сост. Х.М.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Думанов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Нальчик, 1992. С. 18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кабардинского народа, хранящееся е материалах Коллегии иностранных дел, со сведениями из истории кабардинского народа, о его международных связях и этнографических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особенностях</a:t>
            </a:r>
          </a:p>
        </p:txBody>
      </p:sp>
    </p:spTree>
    <p:extLst>
      <p:ext uri="{BB962C8B-B14F-4D97-AF65-F5344CB8AC3E}">
        <p14:creationId xmlns:p14="http://schemas.microsoft.com/office/powerpoint/2010/main" val="3866186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63957"/>
            <a:ext cx="10515600" cy="3663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46888" y="649224"/>
            <a:ext cx="11585448" cy="5943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Канжальская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битва и политическая история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первой половины XVIII века: Исследования и  материалы / под ред. Б.Х.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Бгажнокова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Нальчик: М. и В. Котляровых, 2008. — 496 с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КРО. Т. 2. С. 61. 1732 г. марта 7. — Протокол расспроса кабардинского посла Магомета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Атажукина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Коллегии иностранных дел о Большой и Малой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АВПР, ф.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дела, 1730-1733 г., д. 1,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10-14. 1731 г. сентября 19 — Указ Коллегии иностранных дел Коменданту крепости Св. Креста Д. Ф. Еропкину о помощи кабардинцам в связи с наступлением крымского войска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извещением об указе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резеденту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Турции И. И. Неплюеву приложить все силы для предотвращения этого нападения, нарушающего мир между Россией и Турцией.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АВПР, ф.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дела, 1730-1733 г.. д. 7,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15-16. 1731 г. ноября 17. Указ Коллегии иностранных дел коменданту крепости Се. Креста Д. Ф. Еропкину о немедленной посылке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воинской команды для защиты кабардинцев и требовании от крымского хана возвращения награбленного у кабардинцев имущества и возмещения убытков от нашествия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крымских войск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АВПР, ф.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дела, 1731-1732 г., д. 2,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214-218. 1732 г. июля 12 — Протокол ответов Коллегии иностранных дел на прошение кабардинских князей о военной помощи кабардинцам в необходимых случаях и о урегулировании их взаимоотношений с калмыками и крымскими татарами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АВПРИ. Ф. 115. Кабардинские дела. 1720 г. Д. 1. Л. 37–38.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АВПР, ф.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Дела, 1753 г., д.12,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20-25.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Думанов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Х.М. Территория и расселение кабардинцев и балкарцев в XVIII – начале XX веков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8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603504"/>
            <a:ext cx="3154679" cy="408674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15" y="602879"/>
            <a:ext cx="2660195" cy="40873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224" y="429143"/>
            <a:ext cx="5254560" cy="4069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688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10" y="163449"/>
            <a:ext cx="10727245" cy="631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271" y="291930"/>
            <a:ext cx="10759195" cy="595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0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123" y="311642"/>
            <a:ext cx="5917289" cy="5843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328" y="311643"/>
            <a:ext cx="4598025" cy="584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01016" y="1202070"/>
            <a:ext cx="5923344" cy="373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середине XVIII в. в Большой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насчитывалось 74 деревни и 8 замков, обнесенных каменными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стенами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в Малой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Кабарде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- 45 деревень и 2 замка. Что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себя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представляли эти замки-дворы, остается неизвестным. Они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принадлежали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князьям Исламову,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Касаю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Кургокину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Атажукину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т. д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.»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ТРАДИЦИОННАЯ КУЛЬТУРА КАБАРДИНЦЕВ И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БАЛКАРЦЕВ </a:t>
            </a:r>
            <a:r>
              <a:rPr lang="ru-RU" sz="20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Мамбетов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X. Нальчик: Эль-Фа, 2002,- 364 с.</a:t>
            </a:r>
            <a:endParaRPr lang="ru-RU" sz="2000" dirty="0" smtClean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94002" y="743536"/>
            <a:ext cx="5707014" cy="4651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Clr>
                <a:prstClr val="white"/>
              </a:buClr>
              <a:buNone/>
            </a:pP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«Прочная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оседлость кабардинцев в первой половине XVIII в. подтверждается материалами архивов, в частности, отмеченной выше картой </a:t>
            </a: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Кабарды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1744 г., в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зафиксированы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 деревни и 10 княжеских замков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pPr marL="0" lvl="0" indent="0" algn="just">
              <a:buClr>
                <a:prstClr val="white"/>
              </a:buClr>
              <a:buNone/>
            </a:pPr>
            <a:r>
              <a:rPr lang="ru-RU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Налоева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2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Кабарда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первой половине XVIII века: генезис адыгского феодального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социума и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социально-политической истории / Сост. к. и. н. А. С. Мирзоев. –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Нальчик: ООО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«Печатный двор», 2015. – 368 с.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206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366570" y="277192"/>
            <a:ext cx="11447478" cy="599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Clr>
                <a:prstClr val="white"/>
              </a:buClr>
              <a:buNone/>
            </a:pP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Подавляющее большинство кабардинских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поселений находилось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Большой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Кабарде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в XVIII в. здесь были 74 деревни и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княжеских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замков; на территории Малой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Кабарды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45 деревень и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замка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Наиболее густонаселенными районами в Большой </a:t>
            </a:r>
            <a:r>
              <a:rPr lang="ru-RU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Кабарде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были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бассейны р. Баксан, Нальчик, Чегем,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Шалушка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в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частности, по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Баксану было 20 деревень и 5 замков, Нальчику – 24, Чегему – 10; </a:t>
            </a:r>
            <a:r>
              <a:rPr lang="ru-RU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Куркужину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 деревень и 2 замка,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Шалушке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 деревень и 2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замка. На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Кишпек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были 2 поселения, р. Гунделен – 1 и т. д.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Наибольшее число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лений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Малой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Кабарде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находилось в ее западной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части. По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течению Терека (до впадения в него р. Малка) были 34 деревни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замок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князей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Геляхстановых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Центром этой западной части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Малой </a:t>
            </a:r>
            <a:r>
              <a:rPr lang="ru-RU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Кабарды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являлось известное городище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Татартуп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Восточная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Малой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Кабарды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была заселена меньше. До р.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Сунжа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располагались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деревень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замок князей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Таусултановых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buClr>
                <a:prstClr val="white"/>
              </a:buClr>
              <a:buNone/>
            </a:pPr>
            <a:r>
              <a:rPr lang="ru-RU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Бекалдиев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М.Д. История Кабардино-Балкарии. 8-9 </a:t>
            </a:r>
            <a:r>
              <a:rPr lang="ru-RU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.:Учеб. для </a:t>
            </a:r>
            <a:r>
              <a:rPr lang="ru-RU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учреждений. – Нальчик: Эльбрус, 2011. – 416 с.: ил.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02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92456" y="841315"/>
            <a:ext cx="5775960" cy="5121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«…Из этого следует, что в этом районе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Баксанского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ущелья, где находились десятки кабардинских аулов, была выстроена целая система укреплений, служившая надежной защитой от натиска многотысячных крымско-турецких войск. Не случайно даже речка в верхнем из упомянутых укреплений получила название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 в переводе с кабардинского означает «укрепление», «заграждение»…» [9, с. 29].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Канжальская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битва и политическая история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Кабарды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первой половины XVIII века: Исследования и  материалы / под ред. Б.Х.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Бгажнокова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Нальчик: М. и В. Котляровых, 2008. — 496 с.;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94586" y="0"/>
            <a:ext cx="5413248" cy="585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1785 г. премьер-майор А.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своем описании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указывал: «Речка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которой была сделана каменная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асада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(видимо укрепление), веденная от горы до реки Баксана. Ручей именуемый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Каноко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Ущелье называемое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Женхотово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сделана была кабардинцами ради воспрепятствования от бывших крымских военных действий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осада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веденная от гор до реки Баксана»</a:t>
            </a:r>
          </a:p>
          <a:p>
            <a:pPr marL="0" indent="0" algn="just">
              <a:buFont typeface="Arial"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и расселение кабардинцев и балкарцев в XVIII - начале ХХ в. Сост. Х.М.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Думанов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Нальчик, 1992. С.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5993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397</TotalTime>
  <Words>3361</Words>
  <Application>Microsoft Office PowerPoint</Application>
  <PresentationFormat>Широкоэкранный</PresentationFormat>
  <Paragraphs>119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Небеса</vt:lpstr>
      <vt:lpstr>«Отдельные аспекты государственного развития кабарды в 1-ой половине XVIII в.»</vt:lpstr>
      <vt:lpstr>Кабарда на 1720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Коллегия иностранных дел</vt:lpstr>
      <vt:lpstr>Фредерик Дюбуа де Монпере</vt:lpstr>
      <vt:lpstr>Генрих Юлиус Клапрот</vt:lpstr>
      <vt:lpstr>Петр-Симон Паллас</vt:lpstr>
      <vt:lpstr>1793—1794. П. С. Паллас. Замечания о поездке в южные губернаторства Российской империи Карта № 2 из Паллас, П.С. Наблюдения, сделанные во время путешествия по южным наместничествам Русского государства в 1793 и 1794 годах </vt:lpstr>
      <vt:lpstr>«Пшиков» </vt:lpstr>
      <vt:lpstr> </vt:lpstr>
      <vt:lpstr>Презентация PowerPoint</vt:lpstr>
      <vt:lpstr>Описание «Пшикова» от  Магомета Атажукина</vt:lpstr>
      <vt:lpstr>Презентация PowerPoint</vt:lpstr>
      <vt:lpstr>Презентация PowerPoint</vt:lpstr>
      <vt:lpstr>Баксанская битва (Битва у «крымских стен») —26-28 апреля 1729 года.</vt:lpstr>
      <vt:lpstr>Презентация PowerPoint</vt:lpstr>
      <vt:lpstr>Презентация PowerPoint</vt:lpstr>
      <vt:lpstr>Перед стеной находится ровная вытянутая местность. Площадь этой местности 36 гектаров.  </vt:lpstr>
      <vt:lpstr>Ширина стены составляет 85 см</vt:lpstr>
      <vt:lpstr>Презентация PowerPoint</vt:lpstr>
      <vt:lpstr>Предполагаемая высота «крымских стен», по аналогии с высотой «Черекского городка» - 1.78 м</vt:lpstr>
      <vt:lpstr>Источники</vt:lpstr>
      <vt:lpstr>Источники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Абубекир Арипшев</dc:creator>
  <cp:lastModifiedBy>Абубекир Арипшев</cp:lastModifiedBy>
  <cp:revision>45</cp:revision>
  <dcterms:created xsi:type="dcterms:W3CDTF">2021-10-24T15:07:57Z</dcterms:created>
  <dcterms:modified xsi:type="dcterms:W3CDTF">2021-12-08T14:56:21Z</dcterms:modified>
</cp:coreProperties>
</file>