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74" r:id="rId2"/>
    <p:sldId id="258" r:id="rId3"/>
    <p:sldId id="259" r:id="rId4"/>
    <p:sldId id="275" r:id="rId5"/>
    <p:sldId id="260" r:id="rId6"/>
    <p:sldId id="261" r:id="rId7"/>
    <p:sldId id="262" r:id="rId8"/>
    <p:sldId id="263" r:id="rId9"/>
    <p:sldId id="264" r:id="rId10"/>
    <p:sldId id="266" r:id="rId11"/>
    <p:sldId id="276" r:id="rId12"/>
    <p:sldId id="268" r:id="rId13"/>
    <p:sldId id="269" r:id="rId14"/>
    <p:sldId id="270" r:id="rId15"/>
    <p:sldId id="271" r:id="rId16"/>
    <p:sldId id="272" r:id="rId17"/>
    <p:sldId id="273" r:id="rId18"/>
    <p:sldId id="278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5583"/>
    <a:srgbClr val="416899"/>
    <a:srgbClr val="E6E6E6"/>
    <a:srgbClr val="FFFFFF"/>
    <a:srgbClr val="457DB8"/>
    <a:srgbClr val="404F7E"/>
    <a:srgbClr val="4E5B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5D355-0FDE-40A9-84E7-56CD00006A2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DD5D0-EFDB-47AD-BA72-98FA12CD7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139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7D9E13A-71B6-4D80-8326-868D25B76DEC}" type="datetime1">
              <a:rPr lang="ru-RU" smtClean="0"/>
              <a:t>27.03.2022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419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44052-04AE-40B1-9F35-F6C3294A97B3}" type="datetime1">
              <a:rPr lang="ru-RU" smtClean="0"/>
              <a:t>27.03.2022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53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A115-6864-4435-9E6F-B47A22D3119D}" type="datetime1">
              <a:rPr lang="ru-RU" smtClean="0"/>
              <a:t>27.03.2022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16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960DD-1ACE-4461-8ED4-862E6474665D}" type="datetime1">
              <a:rPr lang="ru-RU" smtClean="0"/>
              <a:t>27.03.2022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52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3689-A1E4-4A08-91B0-30DC68AD2AA7}" type="datetime1">
              <a:rPr lang="ru-RU" smtClean="0"/>
              <a:t>27.03.2022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4984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DAE0-19E6-443E-9489-B2B042522D10}" type="datetime1">
              <a:rPr lang="ru-RU" smtClean="0"/>
              <a:t>27.03.2022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451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83A1-7E59-4627-BB2E-DA149311E95B}" type="datetime1">
              <a:rPr lang="ru-RU" smtClean="0"/>
              <a:t>27.03.2022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94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4AA3C-276E-4BBA-AE20-56B75868BE22}" type="datetime1">
              <a:rPr lang="ru-RU" smtClean="0"/>
              <a:t>27.03.2022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996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A80D-44CF-4544-B4F2-E927545E3F57}" type="datetime1">
              <a:rPr lang="ru-RU" smtClean="0"/>
              <a:t>27.03.2022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18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0ABD-0F2C-4BB6-8893-166F041EC467}" type="datetime1">
              <a:rPr lang="ru-RU" smtClean="0"/>
              <a:t>27.03.2022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86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DD17-565C-418C-9675-74117E932E87}" type="datetime1">
              <a:rPr lang="ru-RU" smtClean="0"/>
              <a:t>27.03.2022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88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2F082BC-8C72-4E97-B7C1-1A9149CD68AD}" type="datetime1">
              <a:rPr lang="ru-RU" smtClean="0"/>
              <a:t>27.03.2022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D85766F-CA11-4003-B4DC-5CCB63A2905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945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4.png"/><Relationship Id="rId4" Type="http://schemas.openxmlformats.org/officeDocument/2006/relationships/image" Target="../media/image4.sv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4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1F009F56-F818-49AE-8857-94D597BC3327}"/>
              </a:ext>
            </a:extLst>
          </p:cNvPr>
          <p:cNvSpPr/>
          <p:nvPr/>
        </p:nvSpPr>
        <p:spPr>
          <a:xfrm>
            <a:off x="0" y="6161103"/>
            <a:ext cx="12192000" cy="696897"/>
          </a:xfrm>
          <a:prstGeom prst="rect">
            <a:avLst/>
          </a:prstGeom>
          <a:solidFill>
            <a:srgbClr val="4755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46A75F08-0671-4DBC-AA90-D082A9AAC18C}"/>
              </a:ext>
            </a:extLst>
          </p:cNvPr>
          <p:cNvSpPr txBox="1">
            <a:spLocks/>
          </p:cNvSpPr>
          <p:nvPr/>
        </p:nvSpPr>
        <p:spPr>
          <a:xfrm>
            <a:off x="3861127" y="2307708"/>
            <a:ext cx="4658004" cy="4437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>
                <a:solidFill>
                  <a:srgbClr val="475583"/>
                </a:solidFill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 ОБЩЕРОССИЙСКОЙ ОБЩЕСТВЕННОЙ ОРГАНИЗАЦИИ</a:t>
            </a:r>
            <a:endParaRPr lang="ru-RU" sz="1200" dirty="0">
              <a:solidFill>
                <a:srgbClr val="475583"/>
              </a:solidFill>
              <a:latin typeface="Times New Roman" panose="02020603050405020304" pitchFamily="18" charset="0"/>
              <a:ea typeface="Microsoft YaHei UI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6133D343-2B56-48DB-874A-FADA81F19392}"/>
              </a:ext>
            </a:extLst>
          </p:cNvPr>
          <p:cNvSpPr txBox="1">
            <a:spLocks/>
          </p:cNvSpPr>
          <p:nvPr/>
        </p:nvSpPr>
        <p:spPr>
          <a:xfrm>
            <a:off x="3764352" y="2692137"/>
            <a:ext cx="4754779" cy="47826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50" b="1" dirty="0">
                <a:solidFill>
                  <a:srgbClr val="475583"/>
                </a:solidFill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ЮРИСТОВ РОССИИ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350315D7-BF0D-46EC-913A-4944DB4C02A4}"/>
              </a:ext>
            </a:extLst>
          </p:cNvPr>
          <p:cNvSpPr txBox="1">
            <a:spLocks/>
          </p:cNvSpPr>
          <p:nvPr/>
        </p:nvSpPr>
        <p:spPr>
          <a:xfrm>
            <a:off x="1914051" y="3260324"/>
            <a:ext cx="8363898" cy="50380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3600" b="1" dirty="0">
                <a:solidFill>
                  <a:srgbClr val="475583"/>
                </a:solidFill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ИНФОРМАЦИОННАЯ БРОШЮРА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C1921EC0-BFA4-47CB-BB2E-AADB80529EA5}"/>
              </a:ext>
            </a:extLst>
          </p:cNvPr>
          <p:cNvSpPr txBox="1">
            <a:spLocks/>
          </p:cNvSpPr>
          <p:nvPr/>
        </p:nvSpPr>
        <p:spPr>
          <a:xfrm>
            <a:off x="2540494" y="4139212"/>
            <a:ext cx="7111012" cy="10530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>
                <a:solidFill>
                  <a:srgbClr val="475583"/>
                </a:solidFill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для граждан вынужденно покинувших территорию Донецкой Народной Республики и Луганской Народной Республики и прибывших на территорию Российской Федерации                                         в экстренном массовом порядке 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2114D041-489B-4194-BB5E-E4FB98764F02}"/>
              </a:ext>
            </a:extLst>
          </p:cNvPr>
          <p:cNvSpPr txBox="1">
            <a:spLocks/>
          </p:cNvSpPr>
          <p:nvPr/>
        </p:nvSpPr>
        <p:spPr>
          <a:xfrm>
            <a:off x="4337655" y="6399673"/>
            <a:ext cx="4781631" cy="21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b="1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</a:t>
            </a:r>
            <a:r>
              <a:rPr lang="ru-RU" sz="1200" b="1" dirty="0" smtClean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РЕГИОНАЛЬНОЕ ОТДЕЛЕНИЕ</a:t>
            </a:r>
            <a:endParaRPr lang="ru-RU" sz="1200" b="1" dirty="0">
              <a:solidFill>
                <a:schemeClr val="bg1"/>
              </a:solidFill>
              <a:latin typeface="Petersburg" panose="020B7200000000000000" pitchFamily="34" charset="0"/>
              <a:ea typeface="Microsoft YaHei UI Light" panose="020B0502040204020203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D2916E27-3047-496A-890E-06A9AAC4CD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602"/>
          <a:stretch/>
        </p:blipFill>
        <p:spPr>
          <a:xfrm>
            <a:off x="4938384" y="200996"/>
            <a:ext cx="2315229" cy="2116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00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8AD8A33-F339-41B8-84CB-7240E9C0E8A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effectLst>
            <a:softEdge rad="127000"/>
          </a:effectLst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установления пенсии лицам, вынужденно покинувшим территорию проживания и прибывшим на территорию Российской Федерации в экстренном массовом порядке, необходимо подать заявление о назначении пенсии в территориальный орган Пенсионного фонда Российской Федерации по месту своего фактического (пребывания) проживания.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являющиеся гражданами Российской Федерации и пребывающие за ее пределами, подают заявление о назначении пенсии в территориальный орган Пенсионного фонда Российской Федерации на электронную почту, либо Почтой России по адресу: ул. Шаболовка, д. 4, Москва, 119991, Пенсионный фонд Российской Федерации.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документов, необходимых для установления пенсии: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нотариально заверенное заявление на получении пенсии;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документ, удостоверяющий личность заявителя (первая страница, страница с указанием регистрации);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данные о лицевом счете кредитной организации, на который будет начисляться пенсионное обеспечение;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при необходимости копия трудовой книжки, свидетельство о рождении, военный билет.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>
                <a:solidFill>
                  <a:srgbClr val="457D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направления заявления и документов по электронной почте либо Почтой России документы должны быть нотариально удостоверены.</a:t>
            </a:r>
          </a:p>
          <a:p>
            <a:pPr marL="0" indent="4572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E903DA9D-DDD7-4250-8D9D-F27806017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D26D1DD3-38CF-41A4-B1D7-E6D78605AAB1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37B33A88-6C71-41F7-852D-7B70F3BD6FE5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31991FD9-73D7-4667-8781-1048627AD310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224311B-4879-453D-8F0B-B10EC55EC49E}"/>
              </a:ext>
            </a:extLst>
          </p:cNvPr>
          <p:cNvSpPr txBox="1"/>
          <p:nvPr/>
        </p:nvSpPr>
        <p:spPr>
          <a:xfrm>
            <a:off x="10944521" y="6100724"/>
            <a:ext cx="4092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11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833DCDF8-1F14-4A0D-A972-BD4332A907EC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AB6AF77E-5E86-4319-B38F-19255EAD590F}"/>
              </a:ext>
            </a:extLst>
          </p:cNvPr>
          <p:cNvSpPr txBox="1">
            <a:spLocks/>
          </p:cNvSpPr>
          <p:nvPr/>
        </p:nvSpPr>
        <p:spPr>
          <a:xfrm>
            <a:off x="1740524" y="1158600"/>
            <a:ext cx="9349665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Получение государственного пенсионного обеспечения</a:t>
            </a:r>
          </a:p>
        </p:txBody>
      </p:sp>
    </p:spTree>
    <p:extLst>
      <p:ext uri="{BB962C8B-B14F-4D97-AF65-F5344CB8AC3E}">
        <p14:creationId xmlns:p14="http://schemas.microsoft.com/office/powerpoint/2010/main" val="1142811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EE78409-E442-46E1-9BFC-8734289D8443}"/>
              </a:ext>
            </a:extLst>
          </p:cNvPr>
          <p:cNvSpPr txBox="1"/>
          <p:nvPr/>
        </p:nvSpPr>
        <p:spPr>
          <a:xfrm>
            <a:off x="5033269" y="2432286"/>
            <a:ext cx="2125463" cy="523220"/>
          </a:xfrm>
          <a:prstGeom prst="rect">
            <a:avLst/>
          </a:prstGeom>
          <a:solidFill>
            <a:schemeClr val="bg1"/>
          </a:solidFill>
          <a:effectLst>
            <a:softEdge rad="6350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800" b="1" i="0" u="none" strike="noStrike" baseline="0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endParaRPr lang="en-US" sz="2800" b="0" i="0" u="none" strike="noStrike" baseline="0" dirty="0">
              <a:solidFill>
                <a:srgbClr val="47558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B0EF64DA-20BE-4459-A7B1-5FC2C8B22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696B000C-A3AC-497B-B259-549A3B56A982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3CEE1877-0B07-4239-A6E4-6E6B1448C697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E2A743F-5386-4B6B-BEA4-2DD229B00FB5}"/>
              </a:ext>
            </a:extLst>
          </p:cNvPr>
          <p:cNvSpPr txBox="1"/>
          <p:nvPr/>
        </p:nvSpPr>
        <p:spPr>
          <a:xfrm>
            <a:off x="3208168" y="3074791"/>
            <a:ext cx="5775664" cy="92333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1800" b="1" i="0" u="none" strike="noStrike" baseline="0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</a:t>
            </a:r>
            <a:r>
              <a:rPr lang="ru-RU" b="1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иностранного государства, прибывших на территорию Российской Федерации в экстренном массовом порядке</a:t>
            </a:r>
            <a:endParaRPr lang="ru-RU" dirty="0">
              <a:solidFill>
                <a:srgbClr val="47558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C3A5AB5F-371D-42D8-A5C8-E9617AEC975C}"/>
              </a:ext>
            </a:extLst>
          </p:cNvPr>
          <p:cNvSpPr/>
          <p:nvPr/>
        </p:nvSpPr>
        <p:spPr>
          <a:xfrm>
            <a:off x="0" y="6132596"/>
            <a:ext cx="12192000" cy="696897"/>
          </a:xfrm>
          <a:prstGeom prst="rect">
            <a:avLst/>
          </a:prstGeom>
          <a:solidFill>
            <a:srgbClr val="4755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ъект 2">
            <a:extLst>
              <a:ext uri="{FF2B5EF4-FFF2-40B4-BE49-F238E27FC236}">
                <a16:creationId xmlns="" xmlns:a16="http://schemas.microsoft.com/office/drawing/2014/main" id="{116238D6-29C9-4154-846A-A9818E3305F0}"/>
              </a:ext>
            </a:extLst>
          </p:cNvPr>
          <p:cNvSpPr txBox="1">
            <a:spLocks/>
          </p:cNvSpPr>
          <p:nvPr/>
        </p:nvSpPr>
        <p:spPr>
          <a:xfrm>
            <a:off x="4337655" y="6399673"/>
            <a:ext cx="4386215" cy="21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b="1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</a:t>
            </a:r>
            <a:r>
              <a:rPr lang="ru-RU" sz="1200" b="1" dirty="0" smtClean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РЕГИОНАЛЬНОЕ ОТДЕЛЕНИЕ</a:t>
            </a:r>
            <a:endParaRPr lang="ru-RU" sz="1200" b="1" dirty="0">
              <a:solidFill>
                <a:schemeClr val="bg1"/>
              </a:solidFill>
              <a:latin typeface="Petersburg" panose="020B7200000000000000" pitchFamily="34" charset="0"/>
              <a:ea typeface="Microsoft YaHei UI Light" panose="020B0502040204020203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579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8DB6FF0-8572-474F-9C52-2A98D3D42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80446"/>
            <a:ext cx="10515600" cy="4320277"/>
          </a:xfrm>
          <a:solidFill>
            <a:schemeClr val="bg1"/>
          </a:solidFill>
          <a:effectLst>
            <a:softEdge rad="63500"/>
          </a:effectLst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 Украины могут въезжать, выезжать и передвигаться по территории Российской Федерации без виз с соблюдением правил пребывания, действующих в данном государстве (ст. 1 Соглашения между Правительством РФ и Правительством Украины от 16.01.1997).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 Украины и лица без гражданства, постоянно проживающие на территориях отдельных районов Донецкой и Луганской областей Украины, могут осуществлять въезд в Российскую Федерацию и выезд из Российской Федерации без оформления виз на основании документов, удостоверяющих личность (несовершеннолетние дети в возрасте до 16 лет - на основании свидетельства о рождении), выданных соответствующими органами, фактически действующими на территориях указанных районов (пп. «б» п. 1 Указа Президента РФ от 18.02.2017 № 74).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временного пребывания в Российской Федерации иностранного гражданина, прибывшего в Российскую Федерацию в порядке, не требующем получения визы, не может превышать 90 суток суммарно в течение каждого периода в 180 суток. При этом непрерывный срок временного пребывания в Российской Федерации указанного иностранного гражданина не может превышать 90 суток.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 Украины, постоянно проживающих на территориях отдельных районов Донецкой и Луганской областей Украины, непрерывный срок временного пребывания на территории Российской Федерации увеличен до 180 суток, с даты каждого въезда на территорию Российской Федерации (п. 1 ст. 5, п. 1 ст. 5.1 Закона от 25.07.2002 № 115-ФЗ; Постановления Правительства РФ от 29.12.2018 № 1744).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EEF9289A-DA29-4287-AB32-1845808A56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AB2CDF91-D582-4CA2-AA9C-BC4C86EFA988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E5CF40E3-A7A3-409C-B72D-B348AB057EE1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E7B182B3-34F1-4643-98CB-F008F78E1AE5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54A221C-41F5-4293-85AA-7D3913C5D5DE}"/>
              </a:ext>
            </a:extLst>
          </p:cNvPr>
          <p:cNvSpPr txBox="1"/>
          <p:nvPr/>
        </p:nvSpPr>
        <p:spPr>
          <a:xfrm>
            <a:off x="10944521" y="6100724"/>
            <a:ext cx="4092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13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89A76397-71E6-4F21-A057-8F6D3603313F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CF3E7A25-19D4-4404-A2F3-FF8B5D5B5F5C}"/>
              </a:ext>
            </a:extLst>
          </p:cNvPr>
          <p:cNvSpPr txBox="1">
            <a:spLocks/>
          </p:cNvSpPr>
          <p:nvPr/>
        </p:nvSpPr>
        <p:spPr>
          <a:xfrm>
            <a:off x="1265437" y="1140521"/>
            <a:ext cx="9661124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 сроке пребывания граждан Украины 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1818998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D8ACE5A-DA81-4E9C-BEC0-2F3190DC1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8549"/>
            <a:ext cx="10515600" cy="4217299"/>
          </a:xfrm>
          <a:solidFill>
            <a:schemeClr val="bg1"/>
          </a:solidFill>
          <a:effectLst>
            <a:softEdge rad="63500"/>
          </a:effectLst>
        </p:spPr>
        <p:txBody>
          <a:bodyPr>
            <a:normAutofit fontScale="5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Беженцем признается лицо, которое не является гражданином Российской Федерации и которое в силу вполне обоснованных опасений стать жертвой преследований по признаку расы, вероисповедания, гражданства, национальности, принадлежности к определенной социальной группе или политических убеждений находится вне страны своей гражданской принадлежности и не может, пользоваться защитой этой страны или не желает пользоваться такой защитой вследствие таких опасений; или, не имея определенного гражданства и находясь вне страны своего прежнего обычного местожительства в результате подобных событий, не может или не желает вернуться в нее вследствие таких опасений (ст. 1 Закона № 4528-1). Лицо, заявившее о желании быть признанным беженцем и достигшее возраста 18 лет, обязано лично или через уполномоченного представителя обратиться с ходатайством в письменной форме: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дипломатическое представительство или консульское учреждение Российской Федерации вне государства своей гражданской принадлежности (своего прежнего обычного местожительства)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пограничный орган федеральной службы безопасности (далее - пограничный орган) в пункте пропуска через Государственную границу Российской Федерации при пересечении данным лицом Государственной границы Российской Федерации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пограничный орган или территориальный орган федерального органа исполнительной власти в сфере внутренних дел при вынужденном незаконном пересечении Государственной границы Российской Федерации в пункте пропуска либо вне пункта пропуска через Государственную границу Российской Федерации в течение суток со дня пересечения данным лицом Государственной границы Российской Федерации.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территориальный орган федерального органа исполнительной власти в сфере внутренних дел по месту своего пребывания на законном основании на территории Российской Федерации.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в ходатайство одного из родителей, вносятся сведения о прибывших вместе с лицом членах его семьи, не достигших возраста восемнадцати лет.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>
                <a:solidFill>
                  <a:srgbClr val="4168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принятии решения о выдаче свидетельства территориальный орган федерального органа исполнительной власти в сфере внутренних дел оформляет на лицо и членов его семьи личное дело, и в течение суток со дня принятия решения вручает или направляет данному лицу свидетельство, которое является документом, удостоверяющим личность лица, ходатайствующего о признании беженцем (п. 1, п. 7 ст. 4 Закона от 19.02.1993 № 4528-1).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FCFD3BB-79E9-4E41-B280-BCCF6040A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7F99894B-7020-4884-AC5B-8FBBB2DE23E6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DBA13CB8-57F4-4303-BF80-69A62F450AF0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8CB41C4D-2F0B-4E2C-A6F5-A9D6088387A8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A6F8E2D-EC59-4C93-BECA-8C6F6E4F26DE}"/>
              </a:ext>
            </a:extLst>
          </p:cNvPr>
          <p:cNvSpPr txBox="1"/>
          <p:nvPr/>
        </p:nvSpPr>
        <p:spPr>
          <a:xfrm>
            <a:off x="10944521" y="6100724"/>
            <a:ext cx="4092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14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9E2938FF-5E4F-44D8-A1C6-231034C9E6A7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08010578-ADCF-4139-96C0-8A5D6CFA766E}"/>
              </a:ext>
            </a:extLst>
          </p:cNvPr>
          <p:cNvSpPr txBox="1">
            <a:spLocks/>
          </p:cNvSpPr>
          <p:nvPr/>
        </p:nvSpPr>
        <p:spPr>
          <a:xfrm>
            <a:off x="3799643" y="1155563"/>
            <a:ext cx="4592714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Порядок признания беженцем</a:t>
            </a:r>
          </a:p>
        </p:txBody>
      </p:sp>
    </p:spTree>
    <p:extLst>
      <p:ext uri="{BB962C8B-B14F-4D97-AF65-F5344CB8AC3E}">
        <p14:creationId xmlns:p14="http://schemas.microsoft.com/office/powerpoint/2010/main" val="1049130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135E7CC-367F-451C-84DC-94EEFE4C6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1832"/>
            <a:ext cx="10515600" cy="4388744"/>
          </a:xfrm>
          <a:solidFill>
            <a:schemeClr val="bg1"/>
          </a:solidFill>
          <a:effectLst>
            <a:softEdge rad="63500"/>
          </a:effectLst>
        </p:spPr>
        <p:txBody>
          <a:bodyPr>
            <a:normAutofit fontScale="5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беженцев, прибывших в РФ в поисках убежища, а также прибывших членов семьи, временное убежище предоставляется в упрощенном порядке.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о предоставлении лицу и прибывшим с ним членам его семьи временного убежища подается в территориальный орган Министерства внутренних дел Российской Федерации или через многофункциональный центр предоставления государственных и муниципальных услуг в случае, если прием заявления осуществляется территориальным органом Министерства внутренних дел Российской Федерации с использованием инфраструктуры многофункционального центра (п. 2 временных правил, утвержденных Постановлением Правительства РФ от 22.07.2014 № 690).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Заявитель и прибывшие с ним члены его семьи: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подлежат обязательной государственной дактилоскопической регистрации в территориальном органе Министерства внутренних дел Российской Федерации по месту пребывания;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проходят в течение 10 календарных дней обязательное медицинское освидетельствование в порядке, установленном Министерством здравоохранения Российской Федерации.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предоставлении временного убежища принимается территориальным органом Министерства внутренних дел Российской Федерации по месту подачи лицом письменного заявления в срок, не превышающий 3 рабочих дней со дня подачи заявления (п. 5, п. 7 Временных правил № 690).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Свидетельство о предоставлении временного убежища выдается территориальным органом Министерства внутренних дел Российской Федерации по месту фактического нахождения лица в течение одного рабочего дня, после представления указанным лицом и прибывшими с ним членами его семьи медицинского заключения, выданного по результатам обязательного медицинского освидетельствования.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>
                <a:solidFill>
                  <a:srgbClr val="457D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Упрощенный порядок получения временного убежища, не распространяются на лиц, подавших заявление о предоставлении временного убежища на территории Московской области и г. Москвы, за исключением лиц, проживающих в жилых помещениях на территории указанных субъектов Российской Федерации у родственников (родители, дети, дедушки, бабушки, внуки, братья, сестры) - граждан Российской Федерации, иностранных граждан и лиц без гражданства, имеющих право на проживание в Российской Федерации (п. 6 временных правил, утвержденных Постановления Правительства РФ от 22.07.2014 № 690).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06243CC-C537-4198-A86A-E5AA044CAC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681257DF-57A4-423F-B60E-F58EB3D3598B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EC8CDA7C-83AB-4F2D-9B42-8C9CD390084C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CD69F76E-3F94-42F4-BDBC-2A4B3B009947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D393611-CB3F-482A-9695-BF477C7AEE4D}"/>
              </a:ext>
            </a:extLst>
          </p:cNvPr>
          <p:cNvSpPr txBox="1"/>
          <p:nvPr/>
        </p:nvSpPr>
        <p:spPr>
          <a:xfrm>
            <a:off x="10944521" y="6100724"/>
            <a:ext cx="5884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15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21DB0B8E-EBD2-4FEE-A7E1-612587554E21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1BF2DDE6-9FE8-45B4-B512-426A925A3556}"/>
              </a:ext>
            </a:extLst>
          </p:cNvPr>
          <p:cNvSpPr txBox="1">
            <a:spLocks/>
          </p:cNvSpPr>
          <p:nvPr/>
        </p:nvSpPr>
        <p:spPr>
          <a:xfrm>
            <a:off x="2817342" y="1155563"/>
            <a:ext cx="5737774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Получение временного убежища</a:t>
            </a:r>
          </a:p>
        </p:txBody>
      </p:sp>
    </p:spTree>
    <p:extLst>
      <p:ext uri="{BB962C8B-B14F-4D97-AF65-F5344CB8AC3E}">
        <p14:creationId xmlns:p14="http://schemas.microsoft.com/office/powerpoint/2010/main" val="3638979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B54135C-38B8-4634-8855-1306AEA63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1275"/>
            <a:ext cx="10515600" cy="4035656"/>
          </a:xfrm>
          <a:solidFill>
            <a:schemeClr val="bg1"/>
          </a:solidFill>
          <a:effectLst>
            <a:softEdge rad="635000"/>
          </a:effectLst>
        </p:spPr>
        <p:txBody>
          <a:bodyPr>
            <a:normAutofit fontScale="92500" lnSpcReduction="10000"/>
          </a:bodyPr>
          <a:lstStyle/>
          <a:p>
            <a:pPr marL="0" marR="0" lvl="0" indent="45720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Лица, получившее указанное свидетельство, имеют право: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право на получение услуг переводчика; 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в проезде и провозе багажа; 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единовременного денежного пособия; 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пребывание и охрану в центре временного размещения;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питания и пользование коммунальными услугами;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медицинскую помощь;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содействия в направлении на профессиональное обучение;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в трудоустройстве.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получившее указанное свидетельство, обязаны: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Конституцию, законы и иные нормативные правовые акты Российской Федерации;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порядок проживания;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пройти медицинское освидетельствование;</a:t>
            </a:r>
          </a:p>
          <a:p>
            <a:pPr marL="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обязанности, предусмотренные российским законодательством (ст. 6. Закона 19.02.1993 № 4528-1).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A44AE3E-8532-4431-B71E-9DD05CE37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A0319087-B77B-40C6-BDD4-9FEDB9C1CB8B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B3217E53-EB81-4AD2-BE80-8E1C07A56C01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C6B88C64-AEAE-4677-B4FD-D2DD98291E32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CC3ED66-E80C-43BA-ACBD-D9E4E6509B63}"/>
              </a:ext>
            </a:extLst>
          </p:cNvPr>
          <p:cNvSpPr txBox="1"/>
          <p:nvPr/>
        </p:nvSpPr>
        <p:spPr>
          <a:xfrm>
            <a:off x="10944521" y="6100724"/>
            <a:ext cx="4092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16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800C9414-656C-4030-AD8F-CC3C46E9CF8E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EE72264F-00E4-4873-93C7-1AB555AE3108}"/>
              </a:ext>
            </a:extLst>
          </p:cNvPr>
          <p:cNvSpPr txBox="1">
            <a:spLocks/>
          </p:cNvSpPr>
          <p:nvPr/>
        </p:nvSpPr>
        <p:spPr>
          <a:xfrm>
            <a:off x="1985639" y="1209675"/>
            <a:ext cx="8220722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Права и обязанности лица, получившего свидетельство</a:t>
            </a:r>
          </a:p>
        </p:txBody>
      </p:sp>
    </p:spTree>
    <p:extLst>
      <p:ext uri="{BB962C8B-B14F-4D97-AF65-F5344CB8AC3E}">
        <p14:creationId xmlns:p14="http://schemas.microsoft.com/office/powerpoint/2010/main" val="1489991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5B0EB39-A143-473E-A83F-3AE999919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6088"/>
            <a:ext cx="10515600" cy="3980372"/>
          </a:xfrm>
          <a:solidFill>
            <a:schemeClr val="bg1"/>
          </a:solidFill>
          <a:effectLst>
            <a:softEdge rad="63500"/>
          </a:effectLst>
        </p:spPr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гражданство в упрощенном порядке могут отдельные категории иностранных граждан и лиц без гражданства (ч. 8 ст. 14 Закона от 31.05.2002 №62-ФЗ; п. 1 Указа Президента РФ от 29.04.2019 № 187):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граждане Украины, не имеющие гражданства (подданства) другого государства, родившиеся и постоянно проживавшие на территориях Республики Крым и г. Севастополя, выехавшие за пределы указанных территорий до 18 марта 2014 г., а также их детям, в том числе усыновленным (удочеренным), супругам и родителям;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граждане Украины и лица без гражданства, имеющие разрешение на временное проживание в Российской Федерации, вид на жительство в Российской Федерации, удостоверение беженца, свидетельство о предоставлении временного убежища на территории Российской Федерации или свидетельство участника Государственной программы по оказанию содействия добровольному переселению в Российскую Федерацию соотечественников, проживающих за рубежом, постоянно проживавшие на территориях ДНР и ЛНР по состоянию на 7 апреля 2014 г. и 27 апреля 2014 г. соответственно, а также их детям, в том числе усыновленным (удочеренным), супругам и родителям.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>
                <a:solidFill>
                  <a:srgbClr val="4168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 о приеме в гражданство Российской Федерации подаются гражданами Украины в территориальный орган Министерства внутренних дел Российской Федерации по их месту жительства или месту пребывания в Российской Федерации.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439952B-8203-4809-A909-0E397B60AE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D38D757D-544A-485C-9FC9-716FF3F2E106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8B40BC63-7CD9-4338-BB93-96D3B2C97CFD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1ABA117E-90D9-40DF-8C3D-6B6F62A156D4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AFE8758-E2D9-4B1D-BDBE-02B9FBF20EC7}"/>
              </a:ext>
            </a:extLst>
          </p:cNvPr>
          <p:cNvSpPr txBox="1"/>
          <p:nvPr/>
        </p:nvSpPr>
        <p:spPr>
          <a:xfrm>
            <a:off x="10944521" y="6100724"/>
            <a:ext cx="4092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17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57D7BA7B-5E44-4A8E-9309-C04B0CF039D5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A929A2FB-AF3F-44E2-9BC6-40FAF14F674E}"/>
              </a:ext>
            </a:extLst>
          </p:cNvPr>
          <p:cNvSpPr txBox="1">
            <a:spLocks/>
          </p:cNvSpPr>
          <p:nvPr/>
        </p:nvSpPr>
        <p:spPr>
          <a:xfrm>
            <a:off x="1985639" y="1209675"/>
            <a:ext cx="8220722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Получение гражданства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253538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5E8CA550-1344-4C68-B272-FD2E0A8B39C2}"/>
              </a:ext>
            </a:extLst>
          </p:cNvPr>
          <p:cNvSpPr/>
          <p:nvPr/>
        </p:nvSpPr>
        <p:spPr>
          <a:xfrm>
            <a:off x="0" y="5288071"/>
            <a:ext cx="12192000" cy="1569929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A75F4FE-F0D0-48E2-A6A0-1200A933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709" y="751446"/>
            <a:ext cx="10515600" cy="4311748"/>
          </a:xfrm>
          <a:solidFill>
            <a:schemeClr val="bg1"/>
          </a:solidFill>
          <a:effectLst>
            <a:softEdge rad="317500"/>
          </a:effectLst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Составители: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b="1" dirty="0" err="1" smtClean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Казгериева</a:t>
            </a:r>
            <a:r>
              <a:rPr lang="ru-RU" b="1" dirty="0" smtClean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Э.В.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юридических наук, Председатель Кабардино-Балкарского регионального отделения Общероссийской общественной организации «Ассоциация юристов России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Руководитель Юридической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клиники Кабардино-Балкарского государственного университета им. Х.М.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Бербекова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b="1" dirty="0" err="1" smtClean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Тенгизова</a:t>
            </a:r>
            <a:r>
              <a:rPr lang="ru-RU" b="1" dirty="0" smtClean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кандидат юридических наук, Председатель Исполнительного комитета Кабардино-Балкарского регионального отделения Общероссийской общественной организации «Ассоциация юристов России».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b="1" dirty="0" err="1" smtClean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Канунникова</a:t>
            </a:r>
            <a:r>
              <a:rPr lang="ru-RU" b="1" dirty="0" smtClean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А.В.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кандидат социологических наук, Председатель Совета молодых юристов КБРО ООО «Ассоциация юристов России».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b="1" dirty="0" err="1" smtClean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Даова</a:t>
            </a:r>
            <a:r>
              <a:rPr lang="ru-RU" b="1" dirty="0" smtClean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Ф.Х.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Сопредседатель Совета молодых юристов КБРО ООО «Ассоциация юристов России», магистрант направления подготовки «Юриспруденция» Кабардино-Балкарского государственного университета им. Х.М.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Бербекова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836B945-B46E-46CA-88C0-A24BBECAE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709" y="5633449"/>
            <a:ext cx="963968" cy="963968"/>
          </a:xfrm>
          <a:prstGeom prst="rect">
            <a:avLst/>
          </a:prstGeom>
        </p:spPr>
      </p:pic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79CC0FFB-F177-4468-9FD5-25B6E773A076}"/>
              </a:ext>
            </a:extLst>
          </p:cNvPr>
          <p:cNvSpPr txBox="1">
            <a:spLocks/>
          </p:cNvSpPr>
          <p:nvPr/>
        </p:nvSpPr>
        <p:spPr>
          <a:xfrm>
            <a:off x="1719677" y="6004199"/>
            <a:ext cx="2356871" cy="469298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F76B4200-29C4-4E5A-BB65-9F74BFA11FE8}"/>
              </a:ext>
            </a:extLst>
          </p:cNvPr>
          <p:cNvSpPr txBox="1">
            <a:spLocks/>
          </p:cNvSpPr>
          <p:nvPr/>
        </p:nvSpPr>
        <p:spPr>
          <a:xfrm>
            <a:off x="1719677" y="5646135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pic>
        <p:nvPicPr>
          <p:cNvPr id="4" name="Рисунок 3" descr="Конверт">
            <a:extLst>
              <a:ext uri="{FF2B5EF4-FFF2-40B4-BE49-F238E27FC236}">
                <a16:creationId xmlns="" xmlns:a16="http://schemas.microsoft.com/office/drawing/2014/main" id="{1591407E-CD29-4616-BC88-7D9F5ACFA2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92094" y="6441936"/>
            <a:ext cx="198410" cy="198410"/>
          </a:xfrm>
          <a:prstGeom prst="rect">
            <a:avLst/>
          </a:prstGeom>
        </p:spPr>
      </p:pic>
      <p:pic>
        <p:nvPicPr>
          <p:cNvPr id="12" name="Рисунок 11" descr="Телефонная трубка">
            <a:extLst>
              <a:ext uri="{FF2B5EF4-FFF2-40B4-BE49-F238E27FC236}">
                <a16:creationId xmlns="" xmlns:a16="http://schemas.microsoft.com/office/drawing/2014/main" id="{64CAEC90-31C1-4557-B037-589E9F1ABB8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92094" y="6191939"/>
            <a:ext cx="198410" cy="198410"/>
          </a:xfrm>
          <a:prstGeom prst="rect">
            <a:avLst/>
          </a:prstGeom>
        </p:spPr>
      </p:pic>
      <p:pic>
        <p:nvPicPr>
          <p:cNvPr id="18" name="Рисунок 17" descr="Маркер">
            <a:extLst>
              <a:ext uri="{FF2B5EF4-FFF2-40B4-BE49-F238E27FC236}">
                <a16:creationId xmlns="" xmlns:a16="http://schemas.microsoft.com/office/drawing/2014/main" id="{B81369B7-525E-4EAE-8385-827EC2B6408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44494" y="5887401"/>
            <a:ext cx="276686" cy="276686"/>
          </a:xfrm>
          <a:prstGeom prst="rect">
            <a:avLst/>
          </a:prstGeom>
        </p:spPr>
      </p:pic>
      <p:sp>
        <p:nvSpPr>
          <p:cNvPr id="20" name="Объект 2">
            <a:extLst>
              <a:ext uri="{FF2B5EF4-FFF2-40B4-BE49-F238E27FC236}">
                <a16:creationId xmlns="" xmlns:a16="http://schemas.microsoft.com/office/drawing/2014/main" id="{C8F7F2CD-A0FD-498E-95AA-4CD873139D4C}"/>
              </a:ext>
            </a:extLst>
          </p:cNvPr>
          <p:cNvSpPr txBox="1">
            <a:spLocks/>
          </p:cNvSpPr>
          <p:nvPr/>
        </p:nvSpPr>
        <p:spPr>
          <a:xfrm>
            <a:off x="8868608" y="5894926"/>
            <a:ext cx="3284738" cy="25102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360000, г. Нальчик, ул. Чернышевского, д. 61 А</a:t>
            </a:r>
          </a:p>
        </p:txBody>
      </p:sp>
      <p:sp>
        <p:nvSpPr>
          <p:cNvPr id="21" name="Объект 2">
            <a:extLst>
              <a:ext uri="{FF2B5EF4-FFF2-40B4-BE49-F238E27FC236}">
                <a16:creationId xmlns="" xmlns:a16="http://schemas.microsoft.com/office/drawing/2014/main" id="{49480587-4B3D-4E2E-9299-8AAE9F0BB5B3}"/>
              </a:ext>
            </a:extLst>
          </p:cNvPr>
          <p:cNvSpPr txBox="1">
            <a:spLocks/>
          </p:cNvSpPr>
          <p:nvPr/>
        </p:nvSpPr>
        <p:spPr>
          <a:xfrm>
            <a:off x="8868608" y="6172575"/>
            <a:ext cx="3284738" cy="25102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+ 7 (988) 936-62-98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900F8E04-53FE-401D-9085-A9305875CAB6}"/>
              </a:ext>
            </a:extLst>
          </p:cNvPr>
          <p:cNvSpPr txBox="1">
            <a:spLocks/>
          </p:cNvSpPr>
          <p:nvPr/>
        </p:nvSpPr>
        <p:spPr>
          <a:xfrm>
            <a:off x="8876987" y="6415629"/>
            <a:ext cx="3284738" cy="25102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100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lowerkbr@gmail.com</a:t>
            </a:r>
            <a:endParaRPr lang="ru-RU" sz="1100" dirty="0">
              <a:solidFill>
                <a:schemeClr val="bg1"/>
              </a:solidFill>
              <a:latin typeface="Petersburg" panose="020B7200000000000000" pitchFamily="34" charset="0"/>
              <a:ea typeface="Microsoft YaHei UI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9AD55B8A-9FA9-48B1-9A94-18E0E8C63901}"/>
              </a:ext>
            </a:extLst>
          </p:cNvPr>
          <p:cNvCxnSpPr>
            <a:cxnSpLocks/>
          </p:cNvCxnSpPr>
          <p:nvPr/>
        </p:nvCxnSpPr>
        <p:spPr>
          <a:xfrm>
            <a:off x="8692094" y="5813530"/>
            <a:ext cx="349990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796756CD-6E39-48A2-A04B-D93C27B1EDE8}"/>
              </a:ext>
            </a:extLst>
          </p:cNvPr>
          <p:cNvSpPr txBox="1"/>
          <p:nvPr/>
        </p:nvSpPr>
        <p:spPr>
          <a:xfrm>
            <a:off x="7867136" y="5485304"/>
            <a:ext cx="4045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b="1" dirty="0" smtClean="0">
                <a:solidFill>
                  <a:schemeClr val="bg1"/>
                </a:solidFill>
                <a:latin typeface="Petersburg" panose="020B7200000000000000" pitchFamily="34" charset="0"/>
                <a:cs typeface="Times New Roman" panose="02020603050405020304" pitchFamily="18" charset="0"/>
              </a:rPr>
              <a:t>  КАБАРДИНО-БАЛКАРСКОЕ РЕГИОНАЛЬНОЕ ОТДЕЛЕНИЕ</a:t>
            </a:r>
            <a:endParaRPr lang="ru-RU" sz="1100" b="1" dirty="0">
              <a:solidFill>
                <a:schemeClr val="bg1"/>
              </a:solidFill>
              <a:latin typeface="Petersburg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225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5E8CA550-1344-4C68-B272-FD2E0A8B39C2}"/>
              </a:ext>
            </a:extLst>
          </p:cNvPr>
          <p:cNvSpPr/>
          <p:nvPr/>
        </p:nvSpPr>
        <p:spPr>
          <a:xfrm>
            <a:off x="0" y="5288071"/>
            <a:ext cx="12192000" cy="1569929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A75F4FE-F0D0-48E2-A6A0-1200A933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709" y="751446"/>
            <a:ext cx="10515600" cy="4311748"/>
          </a:xfrm>
          <a:solidFill>
            <a:schemeClr val="bg1"/>
          </a:solidFill>
          <a:effectLst>
            <a:softEdge rad="317500"/>
          </a:effectLst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Бесплатная правовая поддержка беженцев из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Донбаса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8 800 300 80 86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836B945-B46E-46CA-88C0-A24BBECAE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709" y="5633449"/>
            <a:ext cx="963968" cy="963968"/>
          </a:xfrm>
          <a:prstGeom prst="rect">
            <a:avLst/>
          </a:prstGeom>
        </p:spPr>
      </p:pic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79CC0FFB-F177-4468-9FD5-25B6E773A076}"/>
              </a:ext>
            </a:extLst>
          </p:cNvPr>
          <p:cNvSpPr txBox="1">
            <a:spLocks/>
          </p:cNvSpPr>
          <p:nvPr/>
        </p:nvSpPr>
        <p:spPr>
          <a:xfrm>
            <a:off x="1719677" y="6004199"/>
            <a:ext cx="2356871" cy="469298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F76B4200-29C4-4E5A-BB65-9F74BFA11FE8}"/>
              </a:ext>
            </a:extLst>
          </p:cNvPr>
          <p:cNvSpPr txBox="1">
            <a:spLocks/>
          </p:cNvSpPr>
          <p:nvPr/>
        </p:nvSpPr>
        <p:spPr>
          <a:xfrm>
            <a:off x="1719677" y="5646135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pic>
        <p:nvPicPr>
          <p:cNvPr id="4" name="Рисунок 3" descr="Конверт">
            <a:extLst>
              <a:ext uri="{FF2B5EF4-FFF2-40B4-BE49-F238E27FC236}">
                <a16:creationId xmlns="" xmlns:a16="http://schemas.microsoft.com/office/drawing/2014/main" id="{1591407E-CD29-4616-BC88-7D9F5ACFA2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92094" y="6441936"/>
            <a:ext cx="198410" cy="198410"/>
          </a:xfrm>
          <a:prstGeom prst="rect">
            <a:avLst/>
          </a:prstGeom>
        </p:spPr>
      </p:pic>
      <p:pic>
        <p:nvPicPr>
          <p:cNvPr id="12" name="Рисунок 11" descr="Телефонная трубка">
            <a:extLst>
              <a:ext uri="{FF2B5EF4-FFF2-40B4-BE49-F238E27FC236}">
                <a16:creationId xmlns="" xmlns:a16="http://schemas.microsoft.com/office/drawing/2014/main" id="{64CAEC90-31C1-4557-B037-589E9F1ABB8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92094" y="6191939"/>
            <a:ext cx="198410" cy="198410"/>
          </a:xfrm>
          <a:prstGeom prst="rect">
            <a:avLst/>
          </a:prstGeom>
        </p:spPr>
      </p:pic>
      <p:pic>
        <p:nvPicPr>
          <p:cNvPr id="18" name="Рисунок 17" descr="Маркер">
            <a:extLst>
              <a:ext uri="{FF2B5EF4-FFF2-40B4-BE49-F238E27FC236}">
                <a16:creationId xmlns="" xmlns:a16="http://schemas.microsoft.com/office/drawing/2014/main" id="{B81369B7-525E-4EAE-8385-827EC2B6408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44494" y="5887401"/>
            <a:ext cx="276686" cy="276686"/>
          </a:xfrm>
          <a:prstGeom prst="rect">
            <a:avLst/>
          </a:prstGeom>
        </p:spPr>
      </p:pic>
      <p:sp>
        <p:nvSpPr>
          <p:cNvPr id="20" name="Объект 2">
            <a:extLst>
              <a:ext uri="{FF2B5EF4-FFF2-40B4-BE49-F238E27FC236}">
                <a16:creationId xmlns="" xmlns:a16="http://schemas.microsoft.com/office/drawing/2014/main" id="{C8F7F2CD-A0FD-498E-95AA-4CD873139D4C}"/>
              </a:ext>
            </a:extLst>
          </p:cNvPr>
          <p:cNvSpPr txBox="1">
            <a:spLocks/>
          </p:cNvSpPr>
          <p:nvPr/>
        </p:nvSpPr>
        <p:spPr>
          <a:xfrm>
            <a:off x="8868608" y="5894926"/>
            <a:ext cx="3284738" cy="25102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360000, г. Нальчик, ул. Чернышевского, д. 61 А</a:t>
            </a:r>
          </a:p>
        </p:txBody>
      </p:sp>
      <p:sp>
        <p:nvSpPr>
          <p:cNvPr id="21" name="Объект 2">
            <a:extLst>
              <a:ext uri="{FF2B5EF4-FFF2-40B4-BE49-F238E27FC236}">
                <a16:creationId xmlns="" xmlns:a16="http://schemas.microsoft.com/office/drawing/2014/main" id="{49480587-4B3D-4E2E-9299-8AAE9F0BB5B3}"/>
              </a:ext>
            </a:extLst>
          </p:cNvPr>
          <p:cNvSpPr txBox="1">
            <a:spLocks/>
          </p:cNvSpPr>
          <p:nvPr/>
        </p:nvSpPr>
        <p:spPr>
          <a:xfrm>
            <a:off x="8692094" y="6182742"/>
            <a:ext cx="3284738" cy="25102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 smtClean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+</a:t>
            </a:r>
            <a:r>
              <a:rPr lang="en-US" sz="1100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7</a:t>
            </a:r>
            <a:r>
              <a:rPr lang="en-US" sz="1100" dirty="0" smtClean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(8662)93-25-68</a:t>
            </a:r>
            <a:endParaRPr lang="ru-RU" sz="1100" dirty="0">
              <a:solidFill>
                <a:schemeClr val="bg1"/>
              </a:solidFill>
              <a:latin typeface="Petersburg" panose="020B7200000000000000" pitchFamily="34" charset="0"/>
              <a:ea typeface="Microsoft YaHei UI Light" panose="020B0502040204020203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900F8E04-53FE-401D-9085-A9305875CAB6}"/>
              </a:ext>
            </a:extLst>
          </p:cNvPr>
          <p:cNvSpPr txBox="1">
            <a:spLocks/>
          </p:cNvSpPr>
          <p:nvPr/>
        </p:nvSpPr>
        <p:spPr>
          <a:xfrm>
            <a:off x="8876987" y="6415629"/>
            <a:ext cx="3284738" cy="25102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100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l</a:t>
            </a:r>
            <a:r>
              <a:rPr lang="en-US" sz="1100" dirty="0" smtClean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ower07-kbr@mail.ru</a:t>
            </a:r>
            <a:endParaRPr lang="ru-RU" sz="1100" dirty="0">
              <a:solidFill>
                <a:schemeClr val="bg1"/>
              </a:solidFill>
              <a:latin typeface="Petersburg" panose="020B7200000000000000" pitchFamily="34" charset="0"/>
              <a:ea typeface="Microsoft YaHei UI Light" panose="020B0502040204020203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9AD55B8A-9FA9-48B1-9A94-18E0E8C63901}"/>
              </a:ext>
            </a:extLst>
          </p:cNvPr>
          <p:cNvCxnSpPr>
            <a:cxnSpLocks/>
          </p:cNvCxnSpPr>
          <p:nvPr/>
        </p:nvCxnSpPr>
        <p:spPr>
          <a:xfrm>
            <a:off x="8692094" y="5813530"/>
            <a:ext cx="349990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796756CD-6E39-48A2-A04B-D93C27B1EDE8}"/>
              </a:ext>
            </a:extLst>
          </p:cNvPr>
          <p:cNvSpPr txBox="1"/>
          <p:nvPr/>
        </p:nvSpPr>
        <p:spPr>
          <a:xfrm>
            <a:off x="7867136" y="5485304"/>
            <a:ext cx="4045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b="1" dirty="0" smtClean="0">
                <a:solidFill>
                  <a:schemeClr val="bg1"/>
                </a:solidFill>
                <a:latin typeface="Petersburg" panose="020B7200000000000000" pitchFamily="34" charset="0"/>
                <a:cs typeface="Times New Roman" panose="02020603050405020304" pitchFamily="18" charset="0"/>
              </a:rPr>
              <a:t>  КАБАРДИНО-БАЛКАРСКОЕ РЕГИОНАЛЬНОЕ ОТДЕЛЕНИЕ</a:t>
            </a:r>
            <a:endParaRPr lang="ru-RU" sz="1100" b="1" dirty="0">
              <a:solidFill>
                <a:schemeClr val="bg1"/>
              </a:solidFill>
              <a:latin typeface="Petersburg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168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F0E81C3-4C2F-4318-95AB-BBD7C9E3F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8508"/>
            <a:ext cx="10515600" cy="3469232"/>
          </a:xfr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 </a:t>
            </a:r>
            <a:r>
              <a:rPr lang="ru-RU" dirty="0" smtClean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Общероссийской общественной организации «Ассоциация юристов России» надеется</a:t>
            </a:r>
            <a:r>
              <a:rPr lang="ru-RU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, что представленная в данном издании информация будет Вам полезна. Брошюра содержит </a:t>
            </a:r>
            <a:r>
              <a:rPr lang="ru-RU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два раздела</a:t>
            </a:r>
            <a:r>
              <a:rPr lang="ru-RU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Microsoft YaHei UI Light" panose="020B0502040204020203" pitchFamily="34" charset="-122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Первый</a:t>
            </a:r>
            <a:r>
              <a:rPr lang="ru-RU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 посвящен рассмотрению правового положения граждан, вынужденно покинувших территорию Донецкой Народной Республики и Луганской Народной Республики и прибывших на территорию Российской Федерации в экстренном массовом порядке.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Второй</a:t>
            </a:r>
            <a:r>
              <a:rPr lang="ru-RU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 раздел содержит информацию для граждан иностранного государства, прибывших на территорию Российской Федерации в экстренном массовом порядке.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Данные разделы подготовлены на основании законодательства Российской Федерации о беженцах, иностранных гражданах, гражданстве, иных нормативных правовых актов Российской Федерации, которые содержат основания и порядок признания беженцем на территории Российской Федерации, получения временного убежища, гражданства Российской Федерации, предоставления правовых гарантий защиты прав и законных интересов беженцев.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0AAA903-34C5-408F-94E7-85A831AC8DB5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B72D2E3-EBA9-4166-ABE3-BF65152F462B}"/>
              </a:ext>
            </a:extLst>
          </p:cNvPr>
          <p:cNvSpPr txBox="1"/>
          <p:nvPr/>
        </p:nvSpPr>
        <p:spPr>
          <a:xfrm>
            <a:off x="11054499" y="6100724"/>
            <a:ext cx="29930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3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0" name="Объект 2">
            <a:extLst>
              <a:ext uri="{FF2B5EF4-FFF2-40B4-BE49-F238E27FC236}">
                <a16:creationId xmlns="" xmlns:a16="http://schemas.microsoft.com/office/drawing/2014/main" id="{5DD3F545-D4A4-4AF4-8E85-A732EE887DE9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FC9860F7-825C-4CE2-A680-9BED2CD4C774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90915ADB-01AD-4896-B2BB-D17ACD947E2B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2A0F0D7B-F624-4ECE-A852-AD0CCE2696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131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8756620-1C66-403E-BF69-1A5E452F8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4153"/>
            <a:ext cx="10515600" cy="3740207"/>
          </a:xfrm>
          <a:solidFill>
            <a:schemeClr val="bg1"/>
          </a:solidFill>
          <a:effectLst>
            <a:softEdge rad="63500"/>
          </a:effectLst>
        </p:spPr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брошюре понятие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«беженец»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в следующих контекстах: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лица, имеющие гражданство Российской Федерации, и постоянно проживающие на территории Донецкой Народной Республики и Луганской Народной Республики, прибывших на территорию Российской Федерации в экстренном массовом порядке;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лица, покинувшие страну, в которой они постоянно проживали, в силу чрезвычайных обстоятельств;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лица, которые в смысле определения Женевской Конвенции о статусе беженцев ООН 1951 года и ее специального Протокола в силу вполне обоснованных опасений могут стать жертвой преследований по признаку расы, вероисповедания, гражданства, принадлежности к определенной социальной группе, сексуальной ориентации или политических взглядов, находятся вне страны своей гражданской принадлежности и не могут пользоваться защитой этой страны или не желают пользоваться такой защитой вследствие таких опасений; или, не имея определенного гражданства и находясь вне страны своего прежнего обычного местожительства в результате подобных событий, не могут или не желают вернуться в нее вследствие таких опасений.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2EC74F1-0ECE-49E0-940C-C5739C1146F9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2A0C894-160D-45D6-A08C-09E98A0ABE35}"/>
              </a:ext>
            </a:extLst>
          </p:cNvPr>
          <p:cNvSpPr txBox="1"/>
          <p:nvPr/>
        </p:nvSpPr>
        <p:spPr>
          <a:xfrm>
            <a:off x="11054499" y="6119010"/>
            <a:ext cx="29930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4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A32BC02C-C921-491B-93B8-A5AEFDB87B13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631F3F94-83A2-468F-9814-C1B91B8B3C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701BA62B-6005-49EA-9509-58AFE6B48673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AC66ED5B-CB42-421C-AB6A-62B48BC13366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="" xmlns:a16="http://schemas.microsoft.com/office/drawing/2014/main" id="{DA2A0593-F123-47E5-B2C6-DC164FF2B1D7}"/>
              </a:ext>
            </a:extLst>
          </p:cNvPr>
          <p:cNvSpPr txBox="1">
            <a:spLocks/>
          </p:cNvSpPr>
          <p:nvPr/>
        </p:nvSpPr>
        <p:spPr>
          <a:xfrm>
            <a:off x="4524652" y="1155563"/>
            <a:ext cx="3787325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Понятие «</a:t>
            </a: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беженец»</a:t>
            </a:r>
          </a:p>
        </p:txBody>
      </p:sp>
    </p:spTree>
    <p:extLst>
      <p:ext uri="{BB962C8B-B14F-4D97-AF65-F5344CB8AC3E}">
        <p14:creationId xmlns:p14="http://schemas.microsoft.com/office/powerpoint/2010/main" val="1575843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EE78409-E442-46E1-9BFC-8734289D8443}"/>
              </a:ext>
            </a:extLst>
          </p:cNvPr>
          <p:cNvSpPr txBox="1"/>
          <p:nvPr/>
        </p:nvSpPr>
        <p:spPr>
          <a:xfrm>
            <a:off x="5100960" y="2432286"/>
            <a:ext cx="1990078" cy="523220"/>
          </a:xfrm>
          <a:prstGeom prst="rect">
            <a:avLst/>
          </a:prstGeom>
          <a:solidFill>
            <a:schemeClr val="bg1"/>
          </a:solidFill>
          <a:effectLst>
            <a:softEdge rad="6350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>
                <a:solidFill>
                  <a:srgbClr val="475583"/>
                </a:solidFill>
                <a:latin typeface="Petersburg" panose="020B7200000000000000" pitchFamily="34" charset="0"/>
              </a:rPr>
              <a:t>РАЗДЕЛ </a:t>
            </a:r>
            <a:r>
              <a:rPr lang="en-US" sz="2800" b="1" i="0" u="none" strike="noStrike" baseline="0" dirty="0">
                <a:solidFill>
                  <a:srgbClr val="475583"/>
                </a:solidFill>
                <a:latin typeface="Petersburg" panose="020B7200000000000000" pitchFamily="34" charset="0"/>
              </a:rPr>
              <a:t>I </a:t>
            </a:r>
            <a:endParaRPr lang="en-US" sz="2800" b="0" i="0" u="none" strike="noStrike" baseline="0" dirty="0">
              <a:solidFill>
                <a:srgbClr val="475583"/>
              </a:solidFill>
              <a:latin typeface="Petersburg" panose="020B7200000000000000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B0EF64DA-20BE-4459-A7B1-5FC2C8B22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696B000C-A3AC-497B-B259-549A3B56A982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3CEE1877-0B07-4239-A6E4-6E6B1448C697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E2A743F-5386-4B6B-BEA4-2DD229B00FB5}"/>
              </a:ext>
            </a:extLst>
          </p:cNvPr>
          <p:cNvSpPr txBox="1"/>
          <p:nvPr/>
        </p:nvSpPr>
        <p:spPr>
          <a:xfrm>
            <a:off x="3208168" y="3074791"/>
            <a:ext cx="5775664" cy="1477328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1800" b="1" i="0" u="none" strike="noStrike" baseline="0" dirty="0">
                <a:solidFill>
                  <a:srgbClr val="4755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граждан, вынужденно покинувших территорию Донецкой Народной Республики и Луганской Народной Республики и прибывших на территорию Российской Федерации в экстренном массовом порядке </a:t>
            </a:r>
            <a:endParaRPr lang="ru-RU" dirty="0">
              <a:solidFill>
                <a:srgbClr val="47558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C3A5AB5F-371D-42D8-A5C8-E9617AEC975C}"/>
              </a:ext>
            </a:extLst>
          </p:cNvPr>
          <p:cNvSpPr/>
          <p:nvPr/>
        </p:nvSpPr>
        <p:spPr>
          <a:xfrm>
            <a:off x="0" y="6161103"/>
            <a:ext cx="12192000" cy="696897"/>
          </a:xfrm>
          <a:prstGeom prst="rect">
            <a:avLst/>
          </a:prstGeom>
          <a:solidFill>
            <a:srgbClr val="4755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ъект 2">
            <a:extLst>
              <a:ext uri="{FF2B5EF4-FFF2-40B4-BE49-F238E27FC236}">
                <a16:creationId xmlns="" xmlns:a16="http://schemas.microsoft.com/office/drawing/2014/main" id="{116238D6-29C9-4154-846A-A9818E3305F0}"/>
              </a:ext>
            </a:extLst>
          </p:cNvPr>
          <p:cNvSpPr txBox="1">
            <a:spLocks/>
          </p:cNvSpPr>
          <p:nvPr/>
        </p:nvSpPr>
        <p:spPr>
          <a:xfrm>
            <a:off x="4337655" y="6399673"/>
            <a:ext cx="4452118" cy="21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b="1" dirty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</a:t>
            </a:r>
            <a:r>
              <a:rPr lang="ru-RU" sz="1200" b="1" dirty="0" smtClean="0">
                <a:solidFill>
                  <a:schemeClr val="bg1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РЕГИОНАЛЬНОЕ ОТДЕЛЕНИЕ</a:t>
            </a:r>
            <a:endParaRPr lang="ru-RU" sz="1200" b="1" dirty="0">
              <a:solidFill>
                <a:schemeClr val="bg1"/>
              </a:solidFill>
              <a:latin typeface="Petersburg" panose="020B7200000000000000" pitchFamily="34" charset="0"/>
              <a:ea typeface="Microsoft YaHei UI Light" panose="020B0502040204020203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02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D47C964-C788-450C-8506-354F8305B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0732"/>
            <a:ext cx="10515600" cy="3829451"/>
          </a:xfrm>
          <a:solidFill>
            <a:schemeClr val="bg1"/>
          </a:solidFill>
          <a:effectLst>
            <a:softEdge rad="635000"/>
          </a:effectLst>
        </p:spPr>
        <p:txBody>
          <a:bodyPr>
            <a:normAutofit lnSpcReduction="100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 признаются документы, выданные соответствующими органами, фактически действующими на территории ДНР и ЛНР: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документы удостоверяющие личность;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свидетельства о рождении;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заключении и расторжении брака, перемене имени, о смерти;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документы об образовании, о квалификации;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свидетельства о регистрации транспортных средств; 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регистрационные знаки транспортных средств, выданные соответствующими органами (организациями), фактически действующими на территориях указанных районов (пп. «а» п. 1 Указа Президента РФ от 18.02.2017 № 74).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3E1BC104-A075-45C6-8292-B07661AFD7D7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8A8C9C3-7C9A-4B37-A243-1D1EC55F4C58}"/>
              </a:ext>
            </a:extLst>
          </p:cNvPr>
          <p:cNvSpPr txBox="1"/>
          <p:nvPr/>
        </p:nvSpPr>
        <p:spPr>
          <a:xfrm>
            <a:off x="11054499" y="6119010"/>
            <a:ext cx="29930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6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02899374-0CEB-4FE4-8EF5-8FAA18749450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C07661F2-2258-492A-A0C6-CD8FA92DA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10" name="Объект 2">
            <a:extLst>
              <a:ext uri="{FF2B5EF4-FFF2-40B4-BE49-F238E27FC236}">
                <a16:creationId xmlns="" xmlns:a16="http://schemas.microsoft.com/office/drawing/2014/main" id="{0284F17E-69DF-4562-B472-64A99198E4BC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45FD4551-B2B7-46D0-9890-3449D816CEAF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4E454C80-8A75-429C-93B1-875F678A2718}"/>
              </a:ext>
            </a:extLst>
          </p:cNvPr>
          <p:cNvSpPr txBox="1">
            <a:spLocks/>
          </p:cNvSpPr>
          <p:nvPr/>
        </p:nvSpPr>
        <p:spPr>
          <a:xfrm>
            <a:off x="1441623" y="1170189"/>
            <a:ext cx="10414686" cy="8209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 признании документов, выданных на территории ДНР и ЛНР</a:t>
            </a:r>
          </a:p>
        </p:txBody>
      </p:sp>
    </p:spTree>
    <p:extLst>
      <p:ext uri="{BB962C8B-B14F-4D97-AF65-F5344CB8AC3E}">
        <p14:creationId xmlns:p14="http://schemas.microsoft.com/office/powerpoint/2010/main" val="1751219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DF0FD0A-1B64-4F69-A7AD-A1B674765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98187"/>
            <a:ext cx="10515600" cy="2764129"/>
          </a:xfrm>
          <a:solidFill>
            <a:schemeClr val="bg1"/>
          </a:solidFill>
          <a:effectLst>
            <a:softEdge rad="127000"/>
          </a:effectLst>
        </p:spPr>
        <p:txBody>
          <a:bodyPr>
            <a:normAutofit fontScale="92500"/>
          </a:bodyPr>
          <a:lstStyle/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Лицам, вынужденно покинувшим территорию проживания и прибывшим на территорию Российской Федерации в экстренном массовом порядке, бесплатно оказывается первичная медико-санитарная помощь и специализированная, в том числе высокотехнологичная, медицинская помощь в неотложной форме при заболеваниях и состояниях, включенных в программу государственных гарантий бесплатного оказания гражданам медицинской помощи; проводятся профилактические прививки, включенные в календарь профилактических прививок по эпидемическим показаниям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(п. 1, п. 2 Постановления Правительства от 31.10.2014 № 1134"Об оказании медицинской помощи на территории Российской Федерации гражданам Российской Федерации, гражданам Украины, гражданам Донецкой Народной Республики, гражданам Луганской Народной Республики и лицам без гражданства, постоянно проживавшим на территориях Украины, Донецкой Народной Республики, Луганской Народной Республики, вынужденно покинувшим территорию Украины, Донецкой Народной Республики, Луганской Народной Республики и прибывшим на территорию Российской Федерации в экстренном массовом порядке, и компенсации за счет средств федерального бюджета расходов, связанных с оказанием им медицинской помощи, а также затрат по проведению указанным лицам профилактических прививок, включенных в календарь профилактических прививок по эпидемическим показаниям").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859B148E-DBC0-4865-B537-4740CEFEEF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60E397C3-4A06-4A32-B22D-323D37DFF1EB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3B2DC6A8-1FE4-48DB-B2B6-9A14B10B2994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B0931E92-DE81-4E22-9788-2220461C6605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E1108C8-36C4-4297-B6A7-17D81F32D754}"/>
              </a:ext>
            </a:extLst>
          </p:cNvPr>
          <p:cNvSpPr txBox="1"/>
          <p:nvPr/>
        </p:nvSpPr>
        <p:spPr>
          <a:xfrm>
            <a:off x="11054499" y="6100724"/>
            <a:ext cx="29930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7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="" xmlns:a16="http://schemas.microsoft.com/office/drawing/2014/main" id="{3786E96D-CC1A-42D5-B881-4AD1E6D76841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="" xmlns:a16="http://schemas.microsoft.com/office/drawing/2014/main" id="{EE7E4E24-CE9B-4D55-B2C3-C25875B15A12}"/>
              </a:ext>
            </a:extLst>
          </p:cNvPr>
          <p:cNvSpPr txBox="1">
            <a:spLocks/>
          </p:cNvSpPr>
          <p:nvPr/>
        </p:nvSpPr>
        <p:spPr>
          <a:xfrm>
            <a:off x="2076695" y="1460384"/>
            <a:ext cx="7718094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Право на получение медицинской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3366673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A60A11A-613F-4478-BC4C-6C3FE2B56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16995"/>
            <a:ext cx="10515600" cy="3302000"/>
          </a:xfrm>
          <a:solidFill>
            <a:schemeClr val="bg1"/>
          </a:solidFill>
          <a:effectLst>
            <a:softEdge rad="127000"/>
          </a:effectLst>
        </p:spPr>
        <p:txBody>
          <a:bodyPr>
            <a:normAutofit fontScale="92500"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прибывающие с территории ДНР и ЛНР, имеют право на получение единовременной материальной помощи в размере 10 000 (десять тысяч) рублей на каждого человека.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Материальная помощь выплачивается на основании заявления.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единовременной материальной помощи зачисляются на лицевой счет, открытый в кредитной организации Российской Федерации. В случае отсутствия лицевого счета в кредитной организации РФ необходимо одновременно заполнить заявление на открытие лицевого счета.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Заполненные документы, а также копии документов, удостоверяющих личность гражданина (ребенка), предоставляются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руководителю пункта временного размещения.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82A01BBE-C1BD-4D66-8B71-A69D844BF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80C6BAE9-9B83-414F-9005-8A8782ACB319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F9791E83-84AC-41D7-95DB-C45E1378084C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AF4F13AD-8259-4EA7-89C9-F26817ADD0BD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EFEC9292-BEB9-4A0A-9E5C-4B939DED6136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F10995C8-122A-42BD-B72E-1ADFB34132B0}"/>
              </a:ext>
            </a:extLst>
          </p:cNvPr>
          <p:cNvSpPr txBox="1"/>
          <p:nvPr/>
        </p:nvSpPr>
        <p:spPr>
          <a:xfrm>
            <a:off x="11054499" y="6100724"/>
            <a:ext cx="29930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8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4" name="Объект 2">
            <a:extLst>
              <a:ext uri="{FF2B5EF4-FFF2-40B4-BE49-F238E27FC236}">
                <a16:creationId xmlns="" xmlns:a16="http://schemas.microsoft.com/office/drawing/2014/main" id="{39BCF488-431C-4BC2-9350-EB9853938093}"/>
              </a:ext>
            </a:extLst>
          </p:cNvPr>
          <p:cNvSpPr txBox="1">
            <a:spLocks/>
          </p:cNvSpPr>
          <p:nvPr/>
        </p:nvSpPr>
        <p:spPr>
          <a:xfrm>
            <a:off x="2421905" y="1479688"/>
            <a:ext cx="7735349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Право на получение материальной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3640733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EF6727A-135E-4503-9729-530FDFA86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8699"/>
            <a:ext cx="10515600" cy="3971523"/>
          </a:xfrm>
          <a:solidFill>
            <a:schemeClr val="bg1"/>
          </a:solidFill>
          <a:effectLst>
            <a:softEdge rad="127000"/>
          </a:effectLst>
        </p:spPr>
        <p:txBody>
          <a:bodyPr>
            <a:normAutofit fontScale="92500"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прибывшие на территорию РФ, имеют право на трудоустройство, работу по найму или предпринимательскую деятельность наравне с гражданами Российской Федерации, постоянно проживающими на территории страны.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осуществление трудовой деятельности возникает при достижении возраста 18 лет.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rgbClr val="457D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общему правилу, трудовая деятельность иностранного гражданина в Российской Федерации осуществляется при наличии разрешения на работу или патента.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лица, которые признаны беженцами на территории Российской Федерации, - до утраты ими статуса беженца или лишения их статуса беженца; получившие временное убежище на территории Российской Федерации, - до утраты ими временного убежища или лишения их временного убежища, вправе осуществлять трудовую деятельность в Российской Федерации без разрешения на работу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11, 12 п. 4 ст. 13 Закона № 115-ФЗ).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4991053-8C82-41BA-8769-BFBA84AFE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DB6EF146-2F95-4C48-8544-664B44D20A02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E142C1E7-EEFA-4CDF-9320-75A680ADA4E5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A097B4F2-DBC8-47A2-9003-1AC85D3DE508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4D9CECE-DC2D-45D9-B426-386A0AF51D64}"/>
              </a:ext>
            </a:extLst>
          </p:cNvPr>
          <p:cNvSpPr txBox="1"/>
          <p:nvPr/>
        </p:nvSpPr>
        <p:spPr>
          <a:xfrm>
            <a:off x="11054499" y="6100724"/>
            <a:ext cx="29930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9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49D07738-2965-44E6-AF43-2BE995AA3ABD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="" xmlns:a16="http://schemas.microsoft.com/office/drawing/2014/main" id="{F6061A1D-6E7F-4F2B-B429-5A963822C1CC}"/>
              </a:ext>
            </a:extLst>
          </p:cNvPr>
          <p:cNvSpPr txBox="1">
            <a:spLocks/>
          </p:cNvSpPr>
          <p:nvPr/>
        </p:nvSpPr>
        <p:spPr>
          <a:xfrm>
            <a:off x="2831077" y="1235672"/>
            <a:ext cx="6529846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Трудоустройство 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509514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F884B69-2028-439B-91EF-7F9F1F7AB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5268"/>
            <a:ext cx="10515600" cy="3802324"/>
          </a:xfrm>
          <a:solidFill>
            <a:schemeClr val="bg1"/>
          </a:solidFill>
          <a:effectLst>
            <a:softEdge rad="127000"/>
          </a:effectLst>
        </p:spPr>
        <p:txBody>
          <a:bodyPr>
            <a:normAutofit fontScale="625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прибывшие на территорию Российской Федерации, имеют право на получение содействия в устройстве детей в государственные или муниципальные дошкольные образовательные организации и общеобразовательные организации, профессиональные образовательные организации и образовательные организации высшего образования наравне с гражданами Российской Федерации.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в образовательные организации проводиться на бесплатной основе. Для получения общего образования дети будут обеспечены местами, учебниками и учебными пособиями.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в образовательные организации осуществляется на основании заявления родителей (законных представителей) ребенка.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заявлении родитель (законный представитель) ребенка указывается следующие сведения: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фамилия, имя, отчество (последнее - при наличии) ребенка;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дата и место рождения ребенка;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фамилия, имя, отчество (последнее - при наличии) родителей (законных представителей) ребенка;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адрес места пребывания ребенка, его родителей (законных представителей);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контактные телефоны родителей (законных представителей) ребенка.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rgbClr val="457D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форма заявления размещается на информационном стенде и (или) на официальном сайте общеобразовательной организации в сети «Интернет». </a:t>
            </a:r>
          </a:p>
          <a:p>
            <a:pPr marL="0" indent="45720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8906CADC-8EE4-414B-B335-D65E0BF9D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15" y="281986"/>
            <a:ext cx="963968" cy="963968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0735388D-9167-4141-940E-A6CE175A6FE8}"/>
              </a:ext>
            </a:extLst>
          </p:cNvPr>
          <p:cNvSpPr txBox="1">
            <a:spLocks/>
          </p:cNvSpPr>
          <p:nvPr/>
        </p:nvSpPr>
        <p:spPr>
          <a:xfrm>
            <a:off x="1320184" y="294672"/>
            <a:ext cx="2959585" cy="4692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ОБЩЕРОССИЙСКАЯ                                                                                  ОБЩЕСТВЕННАЯ ОРГАНИЗАЦИЯ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B00A801C-DED6-409A-969F-D28C2ABE87E6}"/>
              </a:ext>
            </a:extLst>
          </p:cNvPr>
          <p:cNvSpPr txBox="1">
            <a:spLocks/>
          </p:cNvSpPr>
          <p:nvPr/>
        </p:nvSpPr>
        <p:spPr>
          <a:xfrm>
            <a:off x="1320183" y="622581"/>
            <a:ext cx="2356871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АССОЦИАЦИЯ                    ЮРИСТОВ РОССИИ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89B39837-E04D-4CCB-B278-6941CE2BE6E1}"/>
              </a:ext>
            </a:extLst>
          </p:cNvPr>
          <p:cNvSpPr/>
          <p:nvPr/>
        </p:nvSpPr>
        <p:spPr>
          <a:xfrm>
            <a:off x="0" y="6214369"/>
            <a:ext cx="10944520" cy="147837"/>
          </a:xfrm>
          <a:prstGeom prst="rect">
            <a:avLst/>
          </a:prstGeom>
          <a:solidFill>
            <a:srgbClr val="4755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E1C4FBF-17EE-4718-92DF-4F37AE52A477}"/>
              </a:ext>
            </a:extLst>
          </p:cNvPr>
          <p:cNvSpPr txBox="1"/>
          <p:nvPr/>
        </p:nvSpPr>
        <p:spPr>
          <a:xfrm>
            <a:off x="10944521" y="6100724"/>
            <a:ext cx="4092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E1E1E"/>
                </a:solidFill>
                <a:latin typeface="Petersburg" panose="020B7200000000000000" pitchFamily="34" charset="0"/>
              </a:rPr>
              <a:t>10</a:t>
            </a:r>
            <a:endParaRPr lang="ru-RU" sz="1600" dirty="0">
              <a:latin typeface="Petersburg" panose="020B7200000000000000" pitchFamily="34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="" xmlns:a16="http://schemas.microsoft.com/office/drawing/2014/main" id="{482FF94E-519B-42C0-BF2E-5F1D37B42EA8}"/>
              </a:ext>
            </a:extLst>
          </p:cNvPr>
          <p:cNvSpPr txBox="1">
            <a:spLocks/>
          </p:cNvSpPr>
          <p:nvPr/>
        </p:nvSpPr>
        <p:spPr>
          <a:xfrm>
            <a:off x="6807276" y="6505999"/>
            <a:ext cx="4546524" cy="2256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100" b="1" dirty="0">
                <a:solidFill>
                  <a:srgbClr val="475583"/>
                </a:solidFill>
                <a:latin typeface="Petersburg" panose="020B7200000000000000" pitchFamily="34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КАБАРДИНО-БАЛКАРСКОЕ РЕГИОНАЛЬНОЕ ОТДЕЛЕНИЕ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3F75EFE6-95EE-4181-AE3F-EB016FE8A54C}"/>
              </a:ext>
            </a:extLst>
          </p:cNvPr>
          <p:cNvSpPr txBox="1">
            <a:spLocks/>
          </p:cNvSpPr>
          <p:nvPr/>
        </p:nvSpPr>
        <p:spPr>
          <a:xfrm>
            <a:off x="2167632" y="1155563"/>
            <a:ext cx="9101730" cy="4692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>
                <a:latin typeface="Times New Roman" panose="02020603050405020304" pitchFamily="18" charset="0"/>
                <a:ea typeface="Microsoft YaHei UI Light" panose="020B0502040204020203" pitchFamily="34" charset="-122"/>
                <a:cs typeface="Times New Roman" panose="02020603050405020304" pitchFamily="18" charset="0"/>
              </a:rPr>
              <a:t>Об устройстве детей в образовательные учреждения</a:t>
            </a:r>
          </a:p>
        </p:txBody>
      </p:sp>
    </p:spTree>
    <p:extLst>
      <p:ext uri="{BB962C8B-B14F-4D97-AF65-F5344CB8AC3E}">
        <p14:creationId xmlns:p14="http://schemas.microsoft.com/office/powerpoint/2010/main" val="1840686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797</TotalTime>
  <Words>2807</Words>
  <Application>Microsoft Office PowerPoint</Application>
  <PresentationFormat>Широкоэкранный</PresentationFormat>
  <Paragraphs>177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Calibri</vt:lpstr>
      <vt:lpstr>Microsoft YaHei UI Light</vt:lpstr>
      <vt:lpstr>Petersburg</vt:lpstr>
      <vt:lpstr>Times New Roman</vt:lpstr>
      <vt:lpstr>Tw Cen MT</vt:lpstr>
      <vt:lpstr>Tw Cen MT Condensed</vt:lpstr>
      <vt:lpstr>Wingdings 3</vt:lpstr>
      <vt:lpstr>Интеграл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Амин</cp:lastModifiedBy>
  <cp:revision>81</cp:revision>
  <dcterms:created xsi:type="dcterms:W3CDTF">2022-03-21T07:57:23Z</dcterms:created>
  <dcterms:modified xsi:type="dcterms:W3CDTF">2022-03-27T18:26:26Z</dcterms:modified>
</cp:coreProperties>
</file>